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65" r:id="rId4"/>
    <p:sldId id="280" r:id="rId5"/>
    <p:sldId id="258" r:id="rId6"/>
    <p:sldId id="263" r:id="rId7"/>
    <p:sldId id="279" r:id="rId8"/>
    <p:sldId id="262" r:id="rId9"/>
    <p:sldId id="264" r:id="rId10"/>
    <p:sldId id="261" r:id="rId11"/>
    <p:sldId id="267" r:id="rId12"/>
    <p:sldId id="271" r:id="rId13"/>
    <p:sldId id="260" r:id="rId14"/>
    <p:sldId id="268" r:id="rId15"/>
    <p:sldId id="272" r:id="rId16"/>
    <p:sldId id="277" r:id="rId17"/>
    <p:sldId id="259" r:id="rId18"/>
    <p:sldId id="269" r:id="rId19"/>
    <p:sldId id="270" r:id="rId20"/>
    <p:sldId id="281" r:id="rId21"/>
    <p:sldId id="273" r:id="rId22"/>
    <p:sldId id="285" r:id="rId23"/>
    <p:sldId id="266" r:id="rId24"/>
    <p:sldId id="274" r:id="rId25"/>
    <p:sldId id="275" r:id="rId26"/>
    <p:sldId id="276" r:id="rId27"/>
    <p:sldId id="278" r:id="rId28"/>
    <p:sldId id="284"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72"/>
    <p:restoredTop sz="74634"/>
  </p:normalViewPr>
  <p:slideViewPr>
    <p:cSldViewPr snapToGrid="0">
      <p:cViewPr varScale="1">
        <p:scale>
          <a:sx n="87" d="100"/>
          <a:sy n="87" d="100"/>
        </p:scale>
        <p:origin x="200" y="3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D0597F-FB77-4A41-95B0-B0BA78D38441}" type="datetimeFigureOut">
              <a:rPr lang="en-US" smtClean="0"/>
              <a:t>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69F6F-5280-C440-897A-791BC17177DE}" type="slidenum">
              <a:rPr lang="en-US" smtClean="0"/>
              <a:t>‹#›</a:t>
            </a:fld>
            <a:endParaRPr lang="en-US"/>
          </a:p>
        </p:txBody>
      </p:sp>
    </p:spTree>
    <p:extLst>
      <p:ext uri="{BB962C8B-B14F-4D97-AF65-F5344CB8AC3E}">
        <p14:creationId xmlns:p14="http://schemas.microsoft.com/office/powerpoint/2010/main" val="2536830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feel like sometimes women feel like you need to look, dress, be a certain way to be a fat biker or a mountain biker. But really, you just need to love to be outside and ride a bike – fat biking is for you. </a:t>
            </a:r>
          </a:p>
          <a:p>
            <a:endParaRPr lang="en-US" dirty="0"/>
          </a:p>
          <a:p>
            <a:r>
              <a:rPr lang="en-US" dirty="0"/>
              <a:t>Also, well –meaning people will tell you the “ right” way to dress, but in actuality, we are all different. And you have to figure out what works for you at each temp range </a:t>
            </a:r>
          </a:p>
        </p:txBody>
      </p:sp>
      <p:sp>
        <p:nvSpPr>
          <p:cNvPr id="4" name="Slide Number Placeholder 3"/>
          <p:cNvSpPr>
            <a:spLocks noGrp="1"/>
          </p:cNvSpPr>
          <p:nvPr>
            <p:ph type="sldNum" sz="quarter" idx="5"/>
          </p:nvPr>
        </p:nvSpPr>
        <p:spPr/>
        <p:txBody>
          <a:bodyPr/>
          <a:lstStyle/>
          <a:p>
            <a:fld id="{3F769F6F-5280-C440-897A-791BC17177DE}" type="slidenum">
              <a:rPr lang="en-US" smtClean="0"/>
              <a:t>4</a:t>
            </a:fld>
            <a:endParaRPr lang="en-US"/>
          </a:p>
        </p:txBody>
      </p:sp>
    </p:spTree>
    <p:extLst>
      <p:ext uri="{BB962C8B-B14F-4D97-AF65-F5344CB8AC3E}">
        <p14:creationId xmlns:p14="http://schemas.microsoft.com/office/powerpoint/2010/main" val="3267728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way I think about a ride. When I am getting ready to dree, I have a mental note about what each range means for me in terms of dress. </a:t>
            </a:r>
          </a:p>
          <a:p>
            <a:endParaRPr lang="en-US" dirty="0"/>
          </a:p>
          <a:p>
            <a:r>
              <a:rPr lang="en-US" dirty="0"/>
              <a:t>Now I totally forget each winter, but then I get back in the groove </a:t>
            </a:r>
          </a:p>
        </p:txBody>
      </p:sp>
      <p:sp>
        <p:nvSpPr>
          <p:cNvPr id="4" name="Slide Number Placeholder 3"/>
          <p:cNvSpPr>
            <a:spLocks noGrp="1"/>
          </p:cNvSpPr>
          <p:nvPr>
            <p:ph type="sldNum" sz="quarter" idx="5"/>
          </p:nvPr>
        </p:nvSpPr>
        <p:spPr/>
        <p:txBody>
          <a:bodyPr/>
          <a:lstStyle/>
          <a:p>
            <a:fld id="{3F769F6F-5280-C440-897A-791BC17177DE}" type="slidenum">
              <a:rPr lang="en-US" smtClean="0"/>
              <a:t>5</a:t>
            </a:fld>
            <a:endParaRPr lang="en-US"/>
          </a:p>
        </p:txBody>
      </p:sp>
    </p:spTree>
    <p:extLst>
      <p:ext uri="{BB962C8B-B14F-4D97-AF65-F5344CB8AC3E}">
        <p14:creationId xmlns:p14="http://schemas.microsoft.com/office/powerpoint/2010/main" val="1309692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Describing the basic components of dress </a:t>
            </a:r>
          </a:p>
        </p:txBody>
      </p:sp>
      <p:sp>
        <p:nvSpPr>
          <p:cNvPr id="4" name="Slide Number Placeholder 3"/>
          <p:cNvSpPr>
            <a:spLocks noGrp="1"/>
          </p:cNvSpPr>
          <p:nvPr>
            <p:ph type="sldNum" sz="quarter" idx="5"/>
          </p:nvPr>
        </p:nvSpPr>
        <p:spPr/>
        <p:txBody>
          <a:bodyPr/>
          <a:lstStyle/>
          <a:p>
            <a:fld id="{3F769F6F-5280-C440-897A-791BC17177DE}" type="slidenum">
              <a:rPr lang="en-US" smtClean="0"/>
              <a:t>6</a:t>
            </a:fld>
            <a:endParaRPr lang="en-US"/>
          </a:p>
        </p:txBody>
      </p:sp>
    </p:spTree>
    <p:extLst>
      <p:ext uri="{BB962C8B-B14F-4D97-AF65-F5344CB8AC3E}">
        <p14:creationId xmlns:p14="http://schemas.microsoft.com/office/powerpoint/2010/main" val="393100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69F6F-5280-C440-897A-791BC17177DE}" type="slidenum">
              <a:rPr lang="en-US" smtClean="0"/>
              <a:t>7</a:t>
            </a:fld>
            <a:endParaRPr lang="en-US"/>
          </a:p>
        </p:txBody>
      </p:sp>
    </p:spTree>
    <p:extLst>
      <p:ext uri="{BB962C8B-B14F-4D97-AF65-F5344CB8AC3E}">
        <p14:creationId xmlns:p14="http://schemas.microsoft.com/office/powerpoint/2010/main" val="1328748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what I wear in this temp range. </a:t>
            </a:r>
          </a:p>
        </p:txBody>
      </p:sp>
      <p:sp>
        <p:nvSpPr>
          <p:cNvPr id="4" name="Slide Number Placeholder 3"/>
          <p:cNvSpPr>
            <a:spLocks noGrp="1"/>
          </p:cNvSpPr>
          <p:nvPr>
            <p:ph type="sldNum" sz="quarter" idx="5"/>
          </p:nvPr>
        </p:nvSpPr>
        <p:spPr/>
        <p:txBody>
          <a:bodyPr/>
          <a:lstStyle/>
          <a:p>
            <a:fld id="{3F769F6F-5280-C440-897A-791BC17177DE}" type="slidenum">
              <a:rPr lang="en-US" smtClean="0"/>
              <a:t>8</a:t>
            </a:fld>
            <a:endParaRPr lang="en-US"/>
          </a:p>
        </p:txBody>
      </p:sp>
    </p:spTree>
    <p:extLst>
      <p:ext uri="{BB962C8B-B14F-4D97-AF65-F5344CB8AC3E}">
        <p14:creationId xmlns:p14="http://schemas.microsoft.com/office/powerpoint/2010/main" val="4212795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nose sash! </a:t>
            </a:r>
          </a:p>
          <a:p>
            <a:endParaRPr lang="en-US" dirty="0"/>
          </a:p>
          <a:p>
            <a:r>
              <a:rPr lang="en-US" dirty="0"/>
              <a:t>They also make products that do this for you </a:t>
            </a:r>
          </a:p>
        </p:txBody>
      </p:sp>
      <p:sp>
        <p:nvSpPr>
          <p:cNvPr id="4" name="Slide Number Placeholder 3"/>
          <p:cNvSpPr>
            <a:spLocks noGrp="1"/>
          </p:cNvSpPr>
          <p:nvPr>
            <p:ph type="sldNum" sz="quarter" idx="5"/>
          </p:nvPr>
        </p:nvSpPr>
        <p:spPr/>
        <p:txBody>
          <a:bodyPr/>
          <a:lstStyle/>
          <a:p>
            <a:fld id="{3F769F6F-5280-C440-897A-791BC17177DE}" type="slidenum">
              <a:rPr lang="en-US" smtClean="0"/>
              <a:t>18</a:t>
            </a:fld>
            <a:endParaRPr lang="en-US"/>
          </a:p>
        </p:txBody>
      </p:sp>
    </p:spTree>
    <p:extLst>
      <p:ext uri="{BB962C8B-B14F-4D97-AF65-F5344CB8AC3E}">
        <p14:creationId xmlns:p14="http://schemas.microsoft.com/office/powerpoint/2010/main" val="924238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Blizzard – goggles are necessary or the snowflakes and wind get in your eyes </a:t>
            </a:r>
          </a:p>
          <a:p>
            <a:endParaRPr lang="en-US" dirty="0"/>
          </a:p>
          <a:p>
            <a:r>
              <a:rPr lang="en-US" dirty="0"/>
              <a:t>Racing (whether you are “racing” or participating”) you may need to consider dialing back a layer or the thickness of your usual layer. This is because you will likely go faster than your training pace, and you won’t be taking as many social breaks </a:t>
            </a:r>
          </a:p>
          <a:p>
            <a:endParaRPr lang="en-US" dirty="0"/>
          </a:p>
          <a:p>
            <a:r>
              <a:rPr lang="en-US" dirty="0"/>
              <a:t>Hydration on a bike in winter can be challenging. </a:t>
            </a:r>
            <a:r>
              <a:rPr lang="en-US" dirty="0" err="1"/>
              <a:t>Camelbaks</a:t>
            </a:r>
            <a:r>
              <a:rPr lang="en-US" dirty="0"/>
              <a:t> are used (under a jacket) – need to use the blow-back technique, but even then the bite valve often freezes. Water bottles turned upside down, filled with hot water. Containers where you stop and remove the top, or keep tucked in clothes. Depending on length of time, temp and situation (racing vs social) any or these can work.  </a:t>
            </a:r>
          </a:p>
        </p:txBody>
      </p:sp>
      <p:sp>
        <p:nvSpPr>
          <p:cNvPr id="4" name="Slide Number Placeholder 3"/>
          <p:cNvSpPr>
            <a:spLocks noGrp="1"/>
          </p:cNvSpPr>
          <p:nvPr>
            <p:ph type="sldNum" sz="quarter" idx="5"/>
          </p:nvPr>
        </p:nvSpPr>
        <p:spPr/>
        <p:txBody>
          <a:bodyPr/>
          <a:lstStyle/>
          <a:p>
            <a:fld id="{3F769F6F-5280-C440-897A-791BC17177DE}" type="slidenum">
              <a:rPr lang="en-US" smtClean="0"/>
              <a:t>23</a:t>
            </a:fld>
            <a:endParaRPr lang="en-US"/>
          </a:p>
        </p:txBody>
      </p:sp>
    </p:spTree>
    <p:extLst>
      <p:ext uri="{BB962C8B-B14F-4D97-AF65-F5344CB8AC3E}">
        <p14:creationId xmlns:p14="http://schemas.microsoft.com/office/powerpoint/2010/main" val="384593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769F6F-5280-C440-897A-791BC17177DE}" type="slidenum">
              <a:rPr lang="en-US" smtClean="0"/>
              <a:t>27</a:t>
            </a:fld>
            <a:endParaRPr lang="en-US"/>
          </a:p>
        </p:txBody>
      </p:sp>
    </p:spTree>
    <p:extLst>
      <p:ext uri="{BB962C8B-B14F-4D97-AF65-F5344CB8AC3E}">
        <p14:creationId xmlns:p14="http://schemas.microsoft.com/office/powerpoint/2010/main" val="1233965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Heated things have come a long way in recent years, what products are you finding that stand up to your riding and work reliably </a:t>
            </a:r>
          </a:p>
        </p:txBody>
      </p:sp>
      <p:sp>
        <p:nvSpPr>
          <p:cNvPr id="4" name="Slide Number Placeholder 3"/>
          <p:cNvSpPr>
            <a:spLocks noGrp="1"/>
          </p:cNvSpPr>
          <p:nvPr>
            <p:ph type="sldNum" sz="quarter" idx="5"/>
          </p:nvPr>
        </p:nvSpPr>
        <p:spPr/>
        <p:txBody>
          <a:bodyPr/>
          <a:lstStyle/>
          <a:p>
            <a:fld id="{3F769F6F-5280-C440-897A-791BC17177DE}" type="slidenum">
              <a:rPr lang="en-US" smtClean="0"/>
              <a:t>28</a:t>
            </a:fld>
            <a:endParaRPr lang="en-US"/>
          </a:p>
        </p:txBody>
      </p:sp>
    </p:spTree>
    <p:extLst>
      <p:ext uri="{BB962C8B-B14F-4D97-AF65-F5344CB8AC3E}">
        <p14:creationId xmlns:p14="http://schemas.microsoft.com/office/powerpoint/2010/main" val="336693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239D-88FE-5076-0669-9A0097647F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CC883E-5191-3672-7F92-D12EACDE0C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EBA05-C48D-99C8-F02B-84E0CA279D47}"/>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B44349B6-1302-943C-E695-1805511F9E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038-F99C-9278-3851-07C9C1EFB909}"/>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2212301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C230D-26E1-0FC7-CE08-92C4059B76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8B99C6-768E-568A-3056-D77A83AD55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B22CE9-551B-BD65-A785-494C8C2CF663}"/>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325913D9-155D-94E9-895D-B5333B24C8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4DB65D-8345-26CC-AFDA-D00C2F53A149}"/>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4087896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25C0D7-F878-C6D6-27EE-F5776E9DCC2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A8CC37-F3B6-B237-45DF-32A3B9D983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00FDEC-9393-40B7-D103-5045C0D07B19}"/>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EF966AD9-BF35-22E3-990A-4E2F44556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9374-5937-AECA-DF64-F50DCC87277E}"/>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1355331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6E4EE-DF8B-3FFD-C7E6-D3A94301AB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E37DAD-AEA3-E167-35F8-27985B032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366B7-EF3B-F853-6C56-7332973CF476}"/>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998D3C1C-F7F4-8547-EE66-74499AF0E5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87077A-AE19-BBF9-C7DE-040C23835B6C}"/>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3950955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19186-1DD4-82DF-8532-E21C0DCBDC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BCF8F1-EB3D-975A-5BA4-751529877C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138E3A-5812-6D3A-55C7-2879181DE327}"/>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84713E28-C88F-24FC-5C4F-76CD5A7E57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1D559F-6BE9-E09F-6A75-C874BD231EFA}"/>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205543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DEA6-110C-F974-F61C-7286B6F321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344AE9-D905-B4FC-F031-862782D4DBA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4AB7759-8521-E607-4621-D96DB71AE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D6BF1B-333C-22F6-CA86-F0454E707373}"/>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6" name="Footer Placeholder 5">
            <a:extLst>
              <a:ext uri="{FF2B5EF4-FFF2-40B4-BE49-F238E27FC236}">
                <a16:creationId xmlns:a16="http://schemas.microsoft.com/office/drawing/2014/main" id="{887BD678-6D55-7E34-7852-474E316FB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56532-E218-4155-5F09-207DF125A8FD}"/>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2014106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412B4-824A-2FDA-8E23-9A7EE64EA8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6293AF-5087-5685-1C66-26EE1428AE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C6B95B-3A6C-231B-6762-45BE93FA3A2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73BB724-9B22-7540-22CA-4B27F1F60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09BB07-22D0-C504-E960-102DB23D70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EE5FFF3-D115-FC08-BB65-0DEEC91CF956}"/>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8" name="Footer Placeholder 7">
            <a:extLst>
              <a:ext uri="{FF2B5EF4-FFF2-40B4-BE49-F238E27FC236}">
                <a16:creationId xmlns:a16="http://schemas.microsoft.com/office/drawing/2014/main" id="{0E77AC3E-50AA-D0DA-AF3A-F4110C5CE6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43E956-96D9-187B-73C1-FCC84A38EBF8}"/>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1361090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A92AC-8393-D353-8AA7-0044C9D08E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DFB23-7457-44AD-9CEF-8E6A2E3F42DB}"/>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4" name="Footer Placeholder 3">
            <a:extLst>
              <a:ext uri="{FF2B5EF4-FFF2-40B4-BE49-F238E27FC236}">
                <a16:creationId xmlns:a16="http://schemas.microsoft.com/office/drawing/2014/main" id="{A969DC9F-7E79-D42D-846E-4A68C098BA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57F857-BA89-E634-247A-0D4A25D5C644}"/>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315424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0D4FD7-9549-F422-4DB2-FD1429733574}"/>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3" name="Footer Placeholder 2">
            <a:extLst>
              <a:ext uri="{FF2B5EF4-FFF2-40B4-BE49-F238E27FC236}">
                <a16:creationId xmlns:a16="http://schemas.microsoft.com/office/drawing/2014/main" id="{6F37F267-A9C7-DE81-B841-557B298CC3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9F412-5556-906C-76D9-BA3DF05E44C2}"/>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1088301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4EC-0EB5-718B-25A0-2BC23451F3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591891-366B-8CB8-B5ED-BAFA3AC1D9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01359A-7670-3DEA-0CD9-BE6D5BF60B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ECD91-4F8C-9E80-E0A8-2F7B0B27512B}"/>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6" name="Footer Placeholder 5">
            <a:extLst>
              <a:ext uri="{FF2B5EF4-FFF2-40B4-BE49-F238E27FC236}">
                <a16:creationId xmlns:a16="http://schemas.microsoft.com/office/drawing/2014/main" id="{5CBADE22-BCA1-125A-C951-41EE8FCB49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EF79A-B526-B3CE-E26E-0CE31752292D}"/>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115532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472FC-CCE5-85CC-CC65-E8B6B7DA0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84F19-6870-2823-D2B5-3E4347CBE8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495895-92FB-C37C-6560-5B4735B25B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9FF583-3946-65F2-97CF-0508A4FCE8A0}"/>
              </a:ext>
            </a:extLst>
          </p:cNvPr>
          <p:cNvSpPr>
            <a:spLocks noGrp="1"/>
          </p:cNvSpPr>
          <p:nvPr>
            <p:ph type="dt" sz="half" idx="10"/>
          </p:nvPr>
        </p:nvSpPr>
        <p:spPr/>
        <p:txBody>
          <a:bodyPr/>
          <a:lstStyle/>
          <a:p>
            <a:fld id="{6B68DF7E-0D22-9140-952C-47A9A0460900}" type="datetimeFigureOut">
              <a:rPr lang="en-US" smtClean="0"/>
              <a:t>1/1/25</a:t>
            </a:fld>
            <a:endParaRPr lang="en-US"/>
          </a:p>
        </p:txBody>
      </p:sp>
      <p:sp>
        <p:nvSpPr>
          <p:cNvPr id="6" name="Footer Placeholder 5">
            <a:extLst>
              <a:ext uri="{FF2B5EF4-FFF2-40B4-BE49-F238E27FC236}">
                <a16:creationId xmlns:a16="http://schemas.microsoft.com/office/drawing/2014/main" id="{3AEF2C63-752B-4EC0-9D97-3A4F7F0438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68ED81-2F4C-90A7-A44B-ADFA020B9FDA}"/>
              </a:ext>
            </a:extLst>
          </p:cNvPr>
          <p:cNvSpPr>
            <a:spLocks noGrp="1"/>
          </p:cNvSpPr>
          <p:nvPr>
            <p:ph type="sldNum" sz="quarter" idx="12"/>
          </p:nvPr>
        </p:nvSpPr>
        <p:spPr/>
        <p:txBody>
          <a:bodyPr/>
          <a:lstStyle/>
          <a:p>
            <a:fld id="{152D2681-B51A-D442-9712-D9102A28038B}" type="slidenum">
              <a:rPr lang="en-US" smtClean="0"/>
              <a:t>‹#›</a:t>
            </a:fld>
            <a:endParaRPr lang="en-US"/>
          </a:p>
        </p:txBody>
      </p:sp>
    </p:spTree>
    <p:extLst>
      <p:ext uri="{BB962C8B-B14F-4D97-AF65-F5344CB8AC3E}">
        <p14:creationId xmlns:p14="http://schemas.microsoft.com/office/powerpoint/2010/main" val="2106823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CD13B-6F5A-A16C-2378-F8A6C5C683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5FDE40B-8A8E-1441-59A8-62762A2594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1CA0F3-7CBB-B7C3-E01C-709CEF3DC9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8DF7E-0D22-9140-952C-47A9A0460900}" type="datetimeFigureOut">
              <a:rPr lang="en-US" smtClean="0"/>
              <a:t>1/1/25</a:t>
            </a:fld>
            <a:endParaRPr lang="en-US"/>
          </a:p>
        </p:txBody>
      </p:sp>
      <p:sp>
        <p:nvSpPr>
          <p:cNvPr id="5" name="Footer Placeholder 4">
            <a:extLst>
              <a:ext uri="{FF2B5EF4-FFF2-40B4-BE49-F238E27FC236}">
                <a16:creationId xmlns:a16="http://schemas.microsoft.com/office/drawing/2014/main" id="{D1B850C5-67AD-6181-F7C1-BA3DA37B36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3F65C7-6AFE-CEDB-D4E0-16402D5294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2D2681-B51A-D442-9712-D9102A28038B}" type="slidenum">
              <a:rPr lang="en-US" smtClean="0"/>
              <a:t>‹#›</a:t>
            </a:fld>
            <a:endParaRPr lang="en-US"/>
          </a:p>
        </p:txBody>
      </p:sp>
    </p:spTree>
    <p:extLst>
      <p:ext uri="{BB962C8B-B14F-4D97-AF65-F5344CB8AC3E}">
        <p14:creationId xmlns:p14="http://schemas.microsoft.com/office/powerpoint/2010/main" val="17842908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C2E17-BC60-3B7F-FF27-AE099D92A10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32A73D3-D5AF-F0A3-6CD4-DE17129E0E99}"/>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A4880169-9B4B-295A-DECB-3233672C34E2}"/>
              </a:ext>
            </a:extLst>
          </p:cNvPr>
          <p:cNvPicPr>
            <a:picLocks noChangeAspect="1"/>
          </p:cNvPicPr>
          <p:nvPr/>
        </p:nvPicPr>
        <p:blipFill>
          <a:blip r:embed="rId2"/>
          <a:stretch>
            <a:fillRect/>
          </a:stretch>
        </p:blipFill>
        <p:spPr>
          <a:xfrm>
            <a:off x="891088" y="0"/>
            <a:ext cx="10409823" cy="6858000"/>
          </a:xfrm>
          <a:prstGeom prst="rect">
            <a:avLst/>
          </a:prstGeom>
        </p:spPr>
      </p:pic>
      <p:sp>
        <p:nvSpPr>
          <p:cNvPr id="7" name="Rectangle 6">
            <a:extLst>
              <a:ext uri="{FF2B5EF4-FFF2-40B4-BE49-F238E27FC236}">
                <a16:creationId xmlns:a16="http://schemas.microsoft.com/office/drawing/2014/main" id="{EC079A59-2FAF-73A4-C76F-59D031E4EC52}"/>
              </a:ext>
            </a:extLst>
          </p:cNvPr>
          <p:cNvSpPr/>
          <p:nvPr/>
        </p:nvSpPr>
        <p:spPr>
          <a:xfrm>
            <a:off x="891087" y="4703595"/>
            <a:ext cx="10409823" cy="1569660"/>
          </a:xfrm>
          <a:prstGeom prst="rect">
            <a:avLst/>
          </a:prstGeom>
          <a:noFill/>
        </p:spPr>
        <p:txBody>
          <a:bodyPr wrap="square" lIns="91440" tIns="45720" rIns="91440" bIns="45720">
            <a:spAutoFit/>
          </a:bodyPr>
          <a:lstStyle/>
          <a:p>
            <a:pPr algn="ctr"/>
            <a:r>
              <a:rPr lang="en-US" sz="4800" b="1" dirty="0" err="1">
                <a:ln w="9525">
                  <a:solidFill>
                    <a:schemeClr val="bg1"/>
                  </a:solidFill>
                  <a:prstDash val="solid"/>
                </a:ln>
                <a:effectLst>
                  <a:outerShdw blurRad="12700" dist="38100" dir="2700000" algn="tl" rotWithShape="0">
                    <a:schemeClr val="bg1">
                      <a:lumMod val="50000"/>
                    </a:schemeClr>
                  </a:outerShdw>
                </a:effectLst>
                <a:latin typeface="Times" pitchFamily="2" charset="0"/>
              </a:rPr>
              <a:t>Brrrrr</a:t>
            </a:r>
            <a:r>
              <a:rPr lang="en-US" sz="4800" b="1" dirty="0">
                <a:ln w="9525">
                  <a:solidFill>
                    <a:schemeClr val="bg1"/>
                  </a:solidFill>
                  <a:prstDash val="solid"/>
                </a:ln>
                <a:effectLst>
                  <a:outerShdw blurRad="12700" dist="38100" dir="2700000" algn="tl" rotWithShape="0">
                    <a:schemeClr val="bg1">
                      <a:lumMod val="50000"/>
                    </a:schemeClr>
                  </a:outerShdw>
                </a:effectLst>
                <a:latin typeface="Times" pitchFamily="2" charset="0"/>
              </a:rPr>
              <a:t>! You want me to ride my bike </a:t>
            </a:r>
          </a:p>
          <a:p>
            <a:pPr algn="ctr"/>
            <a:r>
              <a:rPr lang="en-US" sz="4800" b="1" dirty="0">
                <a:ln w="9525">
                  <a:solidFill>
                    <a:schemeClr val="bg1"/>
                  </a:solidFill>
                  <a:prstDash val="solid"/>
                </a:ln>
                <a:effectLst>
                  <a:outerShdw blurRad="12700" dist="38100" dir="2700000" algn="tl" rotWithShape="0">
                    <a:schemeClr val="bg1">
                      <a:lumMod val="50000"/>
                    </a:schemeClr>
                  </a:outerShdw>
                </a:effectLst>
                <a:latin typeface="Times" pitchFamily="2" charset="0"/>
              </a:rPr>
              <a:t>out there??</a:t>
            </a:r>
          </a:p>
        </p:txBody>
      </p:sp>
    </p:spTree>
    <p:extLst>
      <p:ext uri="{BB962C8B-B14F-4D97-AF65-F5344CB8AC3E}">
        <p14:creationId xmlns:p14="http://schemas.microsoft.com/office/powerpoint/2010/main" val="412925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77B31-925E-FADF-A25D-F030DC5BC714}"/>
              </a:ext>
            </a:extLst>
          </p:cNvPr>
          <p:cNvSpPr>
            <a:spLocks noGrp="1"/>
          </p:cNvSpPr>
          <p:nvPr>
            <p:ph type="title"/>
          </p:nvPr>
        </p:nvSpPr>
        <p:spPr/>
        <p:txBody>
          <a:bodyPr/>
          <a:lstStyle/>
          <a:p>
            <a:r>
              <a:rPr lang="en-US" dirty="0">
                <a:solidFill>
                  <a:srgbClr val="00B0F0"/>
                </a:solidFill>
                <a:latin typeface="Times" pitchFamily="2" charset="0"/>
              </a:rPr>
              <a:t>Chilly (10-25)</a:t>
            </a:r>
            <a:r>
              <a:rPr lang="en-US" dirty="0">
                <a:solidFill>
                  <a:srgbClr val="00B0F0"/>
                </a:solidFill>
              </a:rPr>
              <a:t> </a:t>
            </a:r>
          </a:p>
        </p:txBody>
      </p:sp>
      <p:sp>
        <p:nvSpPr>
          <p:cNvPr id="3" name="Content Placeholder 2">
            <a:extLst>
              <a:ext uri="{FF2B5EF4-FFF2-40B4-BE49-F238E27FC236}">
                <a16:creationId xmlns:a16="http://schemas.microsoft.com/office/drawing/2014/main" id="{A446893C-0606-5B6B-37BC-44D0C6041FCB}"/>
              </a:ext>
            </a:extLst>
          </p:cNvPr>
          <p:cNvSpPr>
            <a:spLocks noGrp="1"/>
          </p:cNvSpPr>
          <p:nvPr>
            <p:ph idx="1"/>
          </p:nvPr>
        </p:nvSpPr>
        <p:spPr/>
        <p:txBody>
          <a:bodyPr/>
          <a:lstStyle/>
          <a:p>
            <a:pPr>
              <a:buFontTx/>
              <a:buChar char="-"/>
            </a:pPr>
            <a:r>
              <a:rPr lang="en-US" dirty="0">
                <a:solidFill>
                  <a:srgbClr val="00B0F0"/>
                </a:solidFill>
                <a:latin typeface="Times" pitchFamily="2" charset="0"/>
              </a:rPr>
              <a:t>Regular helmet (or ski helmet)</a:t>
            </a:r>
          </a:p>
          <a:p>
            <a:pPr>
              <a:buFontTx/>
              <a:buChar char="-"/>
            </a:pPr>
            <a:r>
              <a:rPr lang="en-US" dirty="0">
                <a:solidFill>
                  <a:srgbClr val="00B0F0"/>
                </a:solidFill>
                <a:latin typeface="Times" pitchFamily="2" charset="0"/>
              </a:rPr>
              <a:t>Under hat</a:t>
            </a:r>
          </a:p>
          <a:p>
            <a:pPr>
              <a:buFontTx/>
              <a:buChar char="-"/>
            </a:pPr>
            <a:r>
              <a:rPr lang="en-US" dirty="0">
                <a:solidFill>
                  <a:srgbClr val="00B0F0"/>
                </a:solidFill>
                <a:latin typeface="Times" pitchFamily="2" charset="0"/>
              </a:rPr>
              <a:t>Glasses with more coverage (or goggles)</a:t>
            </a:r>
          </a:p>
          <a:p>
            <a:pPr>
              <a:buFontTx/>
              <a:buChar char="-"/>
            </a:pPr>
            <a:r>
              <a:rPr lang="en-US" dirty="0" err="1">
                <a:solidFill>
                  <a:srgbClr val="00B0F0"/>
                </a:solidFill>
                <a:latin typeface="Times" pitchFamily="2" charset="0"/>
              </a:rPr>
              <a:t>Pogies</a:t>
            </a:r>
            <a:r>
              <a:rPr lang="en-US" dirty="0">
                <a:solidFill>
                  <a:srgbClr val="00B0F0"/>
                </a:solidFill>
                <a:latin typeface="Times" pitchFamily="2" charset="0"/>
              </a:rPr>
              <a:t> or not </a:t>
            </a:r>
          </a:p>
          <a:p>
            <a:pPr>
              <a:buFontTx/>
              <a:buChar char="-"/>
            </a:pPr>
            <a:r>
              <a:rPr lang="en-US" dirty="0">
                <a:solidFill>
                  <a:srgbClr val="00B0F0"/>
                </a:solidFill>
                <a:latin typeface="Times" pitchFamily="2" charset="0"/>
              </a:rPr>
              <a:t>Extra bottom layer or not </a:t>
            </a:r>
          </a:p>
          <a:p>
            <a:pPr>
              <a:buFontTx/>
              <a:buChar char="-"/>
            </a:pPr>
            <a:endParaRPr lang="en-US" dirty="0">
              <a:solidFill>
                <a:srgbClr val="00B0F0"/>
              </a:solidFill>
            </a:endParaRPr>
          </a:p>
        </p:txBody>
      </p:sp>
      <p:pic>
        <p:nvPicPr>
          <p:cNvPr id="5" name="Picture 4">
            <a:extLst>
              <a:ext uri="{FF2B5EF4-FFF2-40B4-BE49-F238E27FC236}">
                <a16:creationId xmlns:a16="http://schemas.microsoft.com/office/drawing/2014/main" id="{BB54ED82-B480-488D-38A3-67C534BFD349}"/>
              </a:ext>
            </a:extLst>
          </p:cNvPr>
          <p:cNvPicPr>
            <a:picLocks noChangeAspect="1"/>
          </p:cNvPicPr>
          <p:nvPr/>
        </p:nvPicPr>
        <p:blipFill>
          <a:blip r:embed="rId2"/>
          <a:stretch>
            <a:fillRect/>
          </a:stretch>
        </p:blipFill>
        <p:spPr>
          <a:xfrm>
            <a:off x="7062010" y="265367"/>
            <a:ext cx="5029200" cy="6286500"/>
          </a:xfrm>
          <a:prstGeom prst="rect">
            <a:avLst/>
          </a:prstGeom>
        </p:spPr>
      </p:pic>
      <p:sp>
        <p:nvSpPr>
          <p:cNvPr id="4" name="TextBox 3">
            <a:extLst>
              <a:ext uri="{FF2B5EF4-FFF2-40B4-BE49-F238E27FC236}">
                <a16:creationId xmlns:a16="http://schemas.microsoft.com/office/drawing/2014/main" id="{32D5FB27-379F-4D84-F8A3-66149DD134C4}"/>
              </a:ext>
            </a:extLst>
          </p:cNvPr>
          <p:cNvSpPr txBox="1"/>
          <p:nvPr/>
        </p:nvSpPr>
        <p:spPr>
          <a:xfrm>
            <a:off x="2443163" y="100012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9071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BE3EFC2-326F-4804-1438-9938ED65D250}"/>
              </a:ext>
            </a:extLst>
          </p:cNvPr>
          <p:cNvPicPr>
            <a:picLocks noGrp="1" noChangeAspect="1"/>
          </p:cNvPicPr>
          <p:nvPr>
            <p:ph idx="1"/>
          </p:nvPr>
        </p:nvPicPr>
        <p:blipFill>
          <a:blip r:embed="rId2"/>
          <a:stretch>
            <a:fillRect/>
          </a:stretch>
        </p:blipFill>
        <p:spPr>
          <a:xfrm>
            <a:off x="2886856" y="219856"/>
            <a:ext cx="6418288" cy="6418288"/>
          </a:xfrm>
        </p:spPr>
      </p:pic>
    </p:spTree>
    <p:extLst>
      <p:ext uri="{BB962C8B-B14F-4D97-AF65-F5344CB8AC3E}">
        <p14:creationId xmlns:p14="http://schemas.microsoft.com/office/powerpoint/2010/main" val="1784809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CE5ADC2-8794-D9ED-70BD-58422CF2BB51}"/>
              </a:ext>
            </a:extLst>
          </p:cNvPr>
          <p:cNvPicPr>
            <a:picLocks noGrp="1" noChangeAspect="1"/>
          </p:cNvPicPr>
          <p:nvPr>
            <p:ph idx="1"/>
          </p:nvPr>
        </p:nvPicPr>
        <p:blipFill>
          <a:blip r:embed="rId2"/>
          <a:stretch>
            <a:fillRect/>
          </a:stretch>
        </p:blipFill>
        <p:spPr>
          <a:xfrm>
            <a:off x="2848512" y="554837"/>
            <a:ext cx="7032908" cy="5748326"/>
          </a:xfrm>
        </p:spPr>
      </p:pic>
    </p:spTree>
    <p:extLst>
      <p:ext uri="{BB962C8B-B14F-4D97-AF65-F5344CB8AC3E}">
        <p14:creationId xmlns:p14="http://schemas.microsoft.com/office/powerpoint/2010/main" val="1164779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D1C70-68CB-5508-58E6-B746E0237E76}"/>
              </a:ext>
            </a:extLst>
          </p:cNvPr>
          <p:cNvSpPr>
            <a:spLocks noGrp="1"/>
          </p:cNvSpPr>
          <p:nvPr>
            <p:ph type="title"/>
          </p:nvPr>
        </p:nvSpPr>
        <p:spPr/>
        <p:txBody>
          <a:bodyPr/>
          <a:lstStyle/>
          <a:p>
            <a:r>
              <a:rPr lang="en-US" dirty="0">
                <a:solidFill>
                  <a:srgbClr val="00B0F0"/>
                </a:solidFill>
                <a:latin typeface="Times" pitchFamily="2" charset="0"/>
              </a:rPr>
              <a:t>Cold (0-10)</a:t>
            </a:r>
          </a:p>
        </p:txBody>
      </p:sp>
      <p:sp>
        <p:nvSpPr>
          <p:cNvPr id="3" name="Content Placeholder 2">
            <a:extLst>
              <a:ext uri="{FF2B5EF4-FFF2-40B4-BE49-F238E27FC236}">
                <a16:creationId xmlns:a16="http://schemas.microsoft.com/office/drawing/2014/main" id="{4B2990E7-E4F3-FDE2-8C5F-1CCC263F581B}"/>
              </a:ext>
            </a:extLst>
          </p:cNvPr>
          <p:cNvSpPr>
            <a:spLocks noGrp="1"/>
          </p:cNvSpPr>
          <p:nvPr>
            <p:ph idx="1"/>
          </p:nvPr>
        </p:nvSpPr>
        <p:spPr/>
        <p:txBody>
          <a:bodyPr/>
          <a:lstStyle/>
          <a:p>
            <a:r>
              <a:rPr lang="en-US" dirty="0">
                <a:solidFill>
                  <a:srgbClr val="00B0F0"/>
                </a:solidFill>
                <a:latin typeface="Times" pitchFamily="2" charset="0"/>
              </a:rPr>
              <a:t>Ski helmet</a:t>
            </a:r>
          </a:p>
          <a:p>
            <a:r>
              <a:rPr lang="en-US" dirty="0">
                <a:solidFill>
                  <a:srgbClr val="00B0F0"/>
                </a:solidFill>
                <a:latin typeface="Times" pitchFamily="2" charset="0"/>
              </a:rPr>
              <a:t>Two bottom layers</a:t>
            </a:r>
          </a:p>
          <a:p>
            <a:r>
              <a:rPr lang="en-US" dirty="0">
                <a:solidFill>
                  <a:srgbClr val="00B0F0"/>
                </a:solidFill>
                <a:latin typeface="Times" pitchFamily="2" charset="0"/>
              </a:rPr>
              <a:t>Goggles</a:t>
            </a:r>
          </a:p>
          <a:p>
            <a:r>
              <a:rPr lang="en-US" dirty="0">
                <a:solidFill>
                  <a:srgbClr val="00B0F0"/>
                </a:solidFill>
                <a:latin typeface="Times" pitchFamily="2" charset="0"/>
              </a:rPr>
              <a:t>Gator</a:t>
            </a:r>
          </a:p>
          <a:p>
            <a:r>
              <a:rPr lang="en-US" dirty="0" err="1">
                <a:solidFill>
                  <a:srgbClr val="00B0F0"/>
                </a:solidFill>
                <a:latin typeface="Times" pitchFamily="2" charset="0"/>
              </a:rPr>
              <a:t>Pogies</a:t>
            </a:r>
            <a:endParaRPr lang="en-US" dirty="0">
              <a:solidFill>
                <a:srgbClr val="00B0F0"/>
              </a:solidFill>
              <a:latin typeface="Times" pitchFamily="2" charset="0"/>
            </a:endParaRPr>
          </a:p>
          <a:p>
            <a:endParaRPr lang="en-US" dirty="0">
              <a:solidFill>
                <a:srgbClr val="00B0F0"/>
              </a:solidFill>
            </a:endParaRPr>
          </a:p>
        </p:txBody>
      </p:sp>
      <p:pic>
        <p:nvPicPr>
          <p:cNvPr id="7" name="Picture 6">
            <a:extLst>
              <a:ext uri="{FF2B5EF4-FFF2-40B4-BE49-F238E27FC236}">
                <a16:creationId xmlns:a16="http://schemas.microsoft.com/office/drawing/2014/main" id="{008F5732-F76F-07FB-40FE-BB3EDA1590A9}"/>
              </a:ext>
            </a:extLst>
          </p:cNvPr>
          <p:cNvPicPr>
            <a:picLocks noChangeAspect="1"/>
          </p:cNvPicPr>
          <p:nvPr/>
        </p:nvPicPr>
        <p:blipFill>
          <a:blip r:embed="rId2"/>
          <a:stretch>
            <a:fillRect/>
          </a:stretch>
        </p:blipFill>
        <p:spPr>
          <a:xfrm>
            <a:off x="5409508" y="0"/>
            <a:ext cx="5487784" cy="6858000"/>
          </a:xfrm>
          <a:prstGeom prst="rect">
            <a:avLst/>
          </a:prstGeom>
        </p:spPr>
      </p:pic>
    </p:spTree>
    <p:extLst>
      <p:ext uri="{BB962C8B-B14F-4D97-AF65-F5344CB8AC3E}">
        <p14:creationId xmlns:p14="http://schemas.microsoft.com/office/powerpoint/2010/main" val="1123299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61B0842-4DA4-4C44-C559-BB46A44E782B}"/>
              </a:ext>
            </a:extLst>
          </p:cNvPr>
          <p:cNvPicPr>
            <a:picLocks noGrp="1" noChangeAspect="1"/>
          </p:cNvPicPr>
          <p:nvPr>
            <p:ph idx="1"/>
          </p:nvPr>
        </p:nvPicPr>
        <p:blipFill>
          <a:blip r:embed="rId2"/>
          <a:stretch>
            <a:fillRect/>
          </a:stretch>
        </p:blipFill>
        <p:spPr>
          <a:xfrm>
            <a:off x="1824770" y="336037"/>
            <a:ext cx="8086146" cy="6098269"/>
          </a:xfrm>
        </p:spPr>
      </p:pic>
    </p:spTree>
    <p:extLst>
      <p:ext uri="{BB962C8B-B14F-4D97-AF65-F5344CB8AC3E}">
        <p14:creationId xmlns:p14="http://schemas.microsoft.com/office/powerpoint/2010/main" val="406034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ABE8ED2-9756-87F4-C8D8-4E92C1BE56B1}"/>
              </a:ext>
            </a:extLst>
          </p:cNvPr>
          <p:cNvPicPr>
            <a:picLocks noGrp="1" noChangeAspect="1"/>
          </p:cNvPicPr>
          <p:nvPr>
            <p:ph idx="1"/>
          </p:nvPr>
        </p:nvPicPr>
        <p:blipFill>
          <a:blip r:embed="rId2"/>
          <a:stretch>
            <a:fillRect/>
          </a:stretch>
        </p:blipFill>
        <p:spPr>
          <a:xfrm>
            <a:off x="2383946" y="490243"/>
            <a:ext cx="7836685" cy="5877514"/>
          </a:xfrm>
        </p:spPr>
      </p:pic>
    </p:spTree>
    <p:extLst>
      <p:ext uri="{BB962C8B-B14F-4D97-AF65-F5344CB8AC3E}">
        <p14:creationId xmlns:p14="http://schemas.microsoft.com/office/powerpoint/2010/main" val="1018913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CD8C7B5-87CA-C814-017B-1ABA8F8DFC98}"/>
              </a:ext>
            </a:extLst>
          </p:cNvPr>
          <p:cNvPicPr>
            <a:picLocks noGrp="1" noChangeAspect="1"/>
          </p:cNvPicPr>
          <p:nvPr>
            <p:ph idx="1"/>
          </p:nvPr>
        </p:nvPicPr>
        <p:blipFill>
          <a:blip r:embed="rId2"/>
          <a:stretch>
            <a:fillRect/>
          </a:stretch>
        </p:blipFill>
        <p:spPr>
          <a:xfrm>
            <a:off x="3241057" y="365535"/>
            <a:ext cx="5843948" cy="6004424"/>
          </a:xfrm>
        </p:spPr>
      </p:pic>
    </p:spTree>
    <p:extLst>
      <p:ext uri="{BB962C8B-B14F-4D97-AF65-F5344CB8AC3E}">
        <p14:creationId xmlns:p14="http://schemas.microsoft.com/office/powerpoint/2010/main" val="255946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B8297-20FE-4643-9CE1-4B5DDBEE0831}"/>
              </a:ext>
            </a:extLst>
          </p:cNvPr>
          <p:cNvSpPr>
            <a:spLocks noGrp="1"/>
          </p:cNvSpPr>
          <p:nvPr>
            <p:ph type="title"/>
          </p:nvPr>
        </p:nvSpPr>
        <p:spPr/>
        <p:txBody>
          <a:bodyPr/>
          <a:lstStyle/>
          <a:p>
            <a:r>
              <a:rPr lang="en-US" dirty="0">
                <a:solidFill>
                  <a:srgbClr val="00B0F0"/>
                </a:solidFill>
                <a:latin typeface="Times" pitchFamily="2" charset="0"/>
              </a:rPr>
              <a:t>Bitter (below zero)</a:t>
            </a:r>
          </a:p>
        </p:txBody>
      </p:sp>
      <p:sp>
        <p:nvSpPr>
          <p:cNvPr id="3" name="Content Placeholder 2">
            <a:extLst>
              <a:ext uri="{FF2B5EF4-FFF2-40B4-BE49-F238E27FC236}">
                <a16:creationId xmlns:a16="http://schemas.microsoft.com/office/drawing/2014/main" id="{870A174D-129A-FD83-0877-77F68B3E47D8}"/>
              </a:ext>
            </a:extLst>
          </p:cNvPr>
          <p:cNvSpPr>
            <a:spLocks noGrp="1"/>
          </p:cNvSpPr>
          <p:nvPr>
            <p:ph idx="1"/>
          </p:nvPr>
        </p:nvSpPr>
        <p:spPr/>
        <p:txBody>
          <a:bodyPr/>
          <a:lstStyle/>
          <a:p>
            <a:r>
              <a:rPr lang="en-US" dirty="0">
                <a:solidFill>
                  <a:srgbClr val="00B0F0"/>
                </a:solidFill>
                <a:latin typeface="Times" pitchFamily="2" charset="0"/>
              </a:rPr>
              <a:t>Ski helmet</a:t>
            </a:r>
          </a:p>
          <a:p>
            <a:r>
              <a:rPr lang="en-US" dirty="0">
                <a:solidFill>
                  <a:srgbClr val="00B0F0"/>
                </a:solidFill>
                <a:latin typeface="Times" pitchFamily="2" charset="0"/>
              </a:rPr>
              <a:t>Goggles</a:t>
            </a:r>
          </a:p>
          <a:p>
            <a:r>
              <a:rPr lang="en-US" dirty="0">
                <a:solidFill>
                  <a:srgbClr val="00B0F0"/>
                </a:solidFill>
                <a:latin typeface="Times" pitchFamily="2" charset="0"/>
              </a:rPr>
              <a:t>Full face coverage </a:t>
            </a:r>
          </a:p>
          <a:p>
            <a:r>
              <a:rPr lang="en-US" dirty="0" err="1">
                <a:solidFill>
                  <a:srgbClr val="00B0F0"/>
                </a:solidFill>
                <a:latin typeface="Times" pitchFamily="2" charset="0"/>
              </a:rPr>
              <a:t>Pogies</a:t>
            </a:r>
            <a:endParaRPr lang="en-US" dirty="0">
              <a:solidFill>
                <a:srgbClr val="00B0F0"/>
              </a:solidFill>
              <a:latin typeface="Times" pitchFamily="2" charset="0"/>
            </a:endParaRPr>
          </a:p>
          <a:p>
            <a:r>
              <a:rPr lang="en-US" dirty="0">
                <a:solidFill>
                  <a:srgbClr val="00B0F0"/>
                </a:solidFill>
                <a:latin typeface="Times" pitchFamily="2" charset="0"/>
              </a:rPr>
              <a:t>Extra layer</a:t>
            </a:r>
          </a:p>
          <a:p>
            <a:r>
              <a:rPr lang="en-US" dirty="0">
                <a:solidFill>
                  <a:srgbClr val="00B0F0"/>
                </a:solidFill>
                <a:latin typeface="Times" pitchFamily="2" charset="0"/>
              </a:rPr>
              <a:t>Nose coverage </a:t>
            </a:r>
          </a:p>
        </p:txBody>
      </p:sp>
      <p:pic>
        <p:nvPicPr>
          <p:cNvPr id="5" name="Picture 4">
            <a:extLst>
              <a:ext uri="{FF2B5EF4-FFF2-40B4-BE49-F238E27FC236}">
                <a16:creationId xmlns:a16="http://schemas.microsoft.com/office/drawing/2014/main" id="{E73B064D-D84C-959C-A36B-DEDD76706DAB}"/>
              </a:ext>
            </a:extLst>
          </p:cNvPr>
          <p:cNvPicPr>
            <a:picLocks noChangeAspect="1"/>
          </p:cNvPicPr>
          <p:nvPr/>
        </p:nvPicPr>
        <p:blipFill>
          <a:blip r:embed="rId2"/>
          <a:stretch>
            <a:fillRect/>
          </a:stretch>
        </p:blipFill>
        <p:spPr>
          <a:xfrm>
            <a:off x="6583203" y="0"/>
            <a:ext cx="4569143" cy="6858000"/>
          </a:xfrm>
          <a:prstGeom prst="rect">
            <a:avLst/>
          </a:prstGeom>
        </p:spPr>
      </p:pic>
    </p:spTree>
    <p:extLst>
      <p:ext uri="{BB962C8B-B14F-4D97-AF65-F5344CB8AC3E}">
        <p14:creationId xmlns:p14="http://schemas.microsoft.com/office/powerpoint/2010/main" val="8645845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341AB53-134B-2103-51F5-59226EBACC8D}"/>
              </a:ext>
            </a:extLst>
          </p:cNvPr>
          <p:cNvPicPr>
            <a:picLocks noGrp="1" noChangeAspect="1"/>
          </p:cNvPicPr>
          <p:nvPr>
            <p:ph idx="1"/>
          </p:nvPr>
        </p:nvPicPr>
        <p:blipFill>
          <a:blip r:embed="rId3"/>
          <a:stretch>
            <a:fillRect/>
          </a:stretch>
        </p:blipFill>
        <p:spPr>
          <a:xfrm>
            <a:off x="4355026" y="1825625"/>
            <a:ext cx="3481948" cy="4351338"/>
          </a:xfrm>
        </p:spPr>
      </p:pic>
    </p:spTree>
    <p:extLst>
      <p:ext uri="{BB962C8B-B14F-4D97-AF65-F5344CB8AC3E}">
        <p14:creationId xmlns:p14="http://schemas.microsoft.com/office/powerpoint/2010/main" val="1281275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960F2C0-6F19-4A45-AF4C-7ADC902A7052}"/>
              </a:ext>
            </a:extLst>
          </p:cNvPr>
          <p:cNvPicPr>
            <a:picLocks noGrp="1" noChangeAspect="1"/>
          </p:cNvPicPr>
          <p:nvPr>
            <p:ph idx="1"/>
          </p:nvPr>
        </p:nvPicPr>
        <p:blipFill>
          <a:blip r:embed="rId2"/>
          <a:stretch>
            <a:fillRect/>
          </a:stretch>
        </p:blipFill>
        <p:spPr>
          <a:xfrm>
            <a:off x="5318876" y="1061601"/>
            <a:ext cx="5801784" cy="4351338"/>
          </a:xfrm>
        </p:spPr>
      </p:pic>
      <p:pic>
        <p:nvPicPr>
          <p:cNvPr id="7" name="Picture 6">
            <a:extLst>
              <a:ext uri="{FF2B5EF4-FFF2-40B4-BE49-F238E27FC236}">
                <a16:creationId xmlns:a16="http://schemas.microsoft.com/office/drawing/2014/main" id="{AB533D3E-DCC6-3A10-60CE-B07F15F24B7E}"/>
              </a:ext>
            </a:extLst>
          </p:cNvPr>
          <p:cNvPicPr>
            <a:picLocks noChangeAspect="1"/>
          </p:cNvPicPr>
          <p:nvPr/>
        </p:nvPicPr>
        <p:blipFill>
          <a:blip r:embed="rId3"/>
          <a:stretch>
            <a:fillRect/>
          </a:stretch>
        </p:blipFill>
        <p:spPr>
          <a:xfrm>
            <a:off x="736805" y="737419"/>
            <a:ext cx="4037371" cy="5383161"/>
          </a:xfrm>
          <a:prstGeom prst="rect">
            <a:avLst/>
          </a:prstGeom>
        </p:spPr>
      </p:pic>
    </p:spTree>
    <p:extLst>
      <p:ext uri="{BB962C8B-B14F-4D97-AF65-F5344CB8AC3E}">
        <p14:creationId xmlns:p14="http://schemas.microsoft.com/office/powerpoint/2010/main" val="3902040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90FD-D20A-AF4B-886A-483073E78121}"/>
              </a:ext>
            </a:extLst>
          </p:cNvPr>
          <p:cNvSpPr>
            <a:spLocks noGrp="1"/>
          </p:cNvSpPr>
          <p:nvPr>
            <p:ph type="title"/>
          </p:nvPr>
        </p:nvSpPr>
        <p:spPr/>
        <p:txBody>
          <a:bodyPr/>
          <a:lstStyle/>
          <a:p>
            <a:pPr algn="ctr"/>
            <a:r>
              <a:rPr lang="en-US" b="1" dirty="0">
                <a:solidFill>
                  <a:srgbClr val="00B0F0"/>
                </a:solidFill>
                <a:latin typeface="Times" pitchFamily="2" charset="0"/>
              </a:rPr>
              <a:t>Dressing for </a:t>
            </a:r>
            <a:r>
              <a:rPr lang="en-US" b="1" dirty="0" err="1">
                <a:solidFill>
                  <a:srgbClr val="00B0F0"/>
                </a:solidFill>
                <a:latin typeface="Times" pitchFamily="2" charset="0"/>
              </a:rPr>
              <a:t>fatbike</a:t>
            </a:r>
            <a:r>
              <a:rPr lang="en-US" b="1" dirty="0">
                <a:solidFill>
                  <a:srgbClr val="00B0F0"/>
                </a:solidFill>
                <a:latin typeface="Times" pitchFamily="2" charset="0"/>
              </a:rPr>
              <a:t> success! </a:t>
            </a:r>
          </a:p>
        </p:txBody>
      </p:sp>
      <p:sp>
        <p:nvSpPr>
          <p:cNvPr id="3" name="Content Placeholder 2">
            <a:extLst>
              <a:ext uri="{FF2B5EF4-FFF2-40B4-BE49-F238E27FC236}">
                <a16:creationId xmlns:a16="http://schemas.microsoft.com/office/drawing/2014/main" id="{D86F940A-F3EE-8F4E-D554-7B639E8B00DB}"/>
              </a:ext>
            </a:extLst>
          </p:cNvPr>
          <p:cNvSpPr>
            <a:spLocks noGrp="1"/>
          </p:cNvSpPr>
          <p:nvPr>
            <p:ph idx="1"/>
          </p:nvPr>
        </p:nvSpPr>
        <p:spPr/>
        <p:txBody>
          <a:bodyPr/>
          <a:lstStyle/>
          <a:p>
            <a:pPr marL="0" indent="0" algn="ctr">
              <a:buNone/>
            </a:pPr>
            <a:endParaRPr lang="en-US" sz="4400" dirty="0">
              <a:solidFill>
                <a:srgbClr val="00B0F0"/>
              </a:solidFill>
              <a:latin typeface="Times" pitchFamily="2" charset="0"/>
            </a:endParaRPr>
          </a:p>
          <a:p>
            <a:pPr marL="0" indent="0" algn="ctr">
              <a:buNone/>
            </a:pPr>
            <a:r>
              <a:rPr lang="en-US" sz="4400" dirty="0">
                <a:solidFill>
                  <a:srgbClr val="00B0F0"/>
                </a:solidFill>
                <a:latin typeface="Times" pitchFamily="2" charset="0"/>
              </a:rPr>
              <a:t>Christina Spencer</a:t>
            </a:r>
          </a:p>
          <a:p>
            <a:pPr marL="0" indent="0" algn="ctr">
              <a:buNone/>
            </a:pPr>
            <a:r>
              <a:rPr lang="en-US" dirty="0">
                <a:solidFill>
                  <a:srgbClr val="00B0F0"/>
                </a:solidFill>
                <a:latin typeface="Times" pitchFamily="2" charset="0"/>
              </a:rPr>
              <a:t>A self proclaimed champion shiverer</a:t>
            </a:r>
          </a:p>
        </p:txBody>
      </p:sp>
    </p:spTree>
    <p:extLst>
      <p:ext uri="{BB962C8B-B14F-4D97-AF65-F5344CB8AC3E}">
        <p14:creationId xmlns:p14="http://schemas.microsoft.com/office/powerpoint/2010/main" val="3455463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3072B-AA6B-D1C1-E7F4-D84EAFB43E41}"/>
              </a:ext>
            </a:extLst>
          </p:cNvPr>
          <p:cNvSpPr>
            <a:spLocks noGrp="1"/>
          </p:cNvSpPr>
          <p:nvPr>
            <p:ph type="title"/>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Footwear! </a:t>
            </a:r>
          </a:p>
        </p:txBody>
      </p:sp>
      <p:sp>
        <p:nvSpPr>
          <p:cNvPr id="3" name="Content Placeholder 2">
            <a:extLst>
              <a:ext uri="{FF2B5EF4-FFF2-40B4-BE49-F238E27FC236}">
                <a16:creationId xmlns:a16="http://schemas.microsoft.com/office/drawing/2014/main" id="{2BFC3DDD-9BB4-C568-C9D6-1D3650CFE91F}"/>
              </a:ext>
            </a:extLst>
          </p:cNvPr>
          <p:cNvSpPr>
            <a:spLocks noGrp="1"/>
          </p:cNvSpPr>
          <p:nvPr>
            <p:ph idx="1"/>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Most important qualities</a:t>
            </a:r>
          </a:p>
          <a:p>
            <a:pPr lvl="1"/>
            <a:r>
              <a:rPr lang="en-US" dirty="0">
                <a:solidFill>
                  <a:srgbClr val="00B0F0"/>
                </a:solidFill>
                <a:latin typeface="Times New Roman" panose="02020603050405020304" pitchFamily="18" charset="0"/>
                <a:cs typeface="Times New Roman" panose="02020603050405020304" pitchFamily="18" charset="0"/>
              </a:rPr>
              <a:t>Water proof</a:t>
            </a:r>
          </a:p>
          <a:p>
            <a:pPr lvl="1"/>
            <a:r>
              <a:rPr lang="en-US" dirty="0">
                <a:solidFill>
                  <a:srgbClr val="00B0F0"/>
                </a:solidFill>
                <a:latin typeface="Times New Roman" panose="02020603050405020304" pitchFamily="18" charset="0"/>
                <a:cs typeface="Times New Roman" panose="02020603050405020304" pitchFamily="18" charset="0"/>
              </a:rPr>
              <a:t>Wind proof</a:t>
            </a:r>
          </a:p>
          <a:p>
            <a:pPr lvl="1"/>
            <a:r>
              <a:rPr lang="en-US" dirty="0">
                <a:solidFill>
                  <a:srgbClr val="00B0F0"/>
                </a:solidFill>
                <a:latin typeface="Times New Roman" panose="02020603050405020304" pitchFamily="18" charset="0"/>
                <a:cs typeface="Times New Roman" panose="02020603050405020304" pitchFamily="18" charset="0"/>
              </a:rPr>
              <a:t>Thick soles</a:t>
            </a:r>
          </a:p>
          <a:p>
            <a:pPr lvl="1"/>
            <a:r>
              <a:rPr lang="en-US" dirty="0">
                <a:solidFill>
                  <a:srgbClr val="00B0F0"/>
                </a:solidFill>
                <a:latin typeface="Times New Roman" panose="02020603050405020304" pitchFamily="18" charset="0"/>
                <a:cs typeface="Times New Roman" panose="02020603050405020304" pitchFamily="18" charset="0"/>
              </a:rPr>
              <a:t>Good pedal contact/connection</a:t>
            </a:r>
          </a:p>
        </p:txBody>
      </p:sp>
    </p:spTree>
    <p:extLst>
      <p:ext uri="{BB962C8B-B14F-4D97-AF65-F5344CB8AC3E}">
        <p14:creationId xmlns:p14="http://schemas.microsoft.com/office/powerpoint/2010/main" val="2692136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0FE6EB3-BAAE-C1BD-CCA9-7AB61E41C07B}"/>
              </a:ext>
            </a:extLst>
          </p:cNvPr>
          <p:cNvPicPr>
            <a:picLocks noGrp="1" noChangeAspect="1"/>
          </p:cNvPicPr>
          <p:nvPr>
            <p:ph idx="1"/>
          </p:nvPr>
        </p:nvPicPr>
        <p:blipFill>
          <a:blip r:embed="rId2"/>
          <a:stretch>
            <a:fillRect/>
          </a:stretch>
        </p:blipFill>
        <p:spPr>
          <a:xfrm>
            <a:off x="3804971" y="565214"/>
            <a:ext cx="4582057" cy="5727572"/>
          </a:xfrm>
        </p:spPr>
      </p:pic>
    </p:spTree>
    <p:extLst>
      <p:ext uri="{BB962C8B-B14F-4D97-AF65-F5344CB8AC3E}">
        <p14:creationId xmlns:p14="http://schemas.microsoft.com/office/powerpoint/2010/main" val="357376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D15685-FCB1-CD99-4697-9E880EED6595}"/>
              </a:ext>
            </a:extLst>
          </p:cNvPr>
          <p:cNvPicPr>
            <a:picLocks noChangeAspect="1"/>
          </p:cNvPicPr>
          <p:nvPr/>
        </p:nvPicPr>
        <p:blipFill>
          <a:blip r:embed="rId2"/>
          <a:stretch>
            <a:fillRect/>
          </a:stretch>
        </p:blipFill>
        <p:spPr>
          <a:xfrm rot="5400000">
            <a:off x="2696497" y="1078475"/>
            <a:ext cx="6268065" cy="4701049"/>
          </a:xfrm>
          <a:prstGeom prst="rect">
            <a:avLst/>
          </a:prstGeom>
        </p:spPr>
      </p:pic>
    </p:spTree>
    <p:extLst>
      <p:ext uri="{BB962C8B-B14F-4D97-AF65-F5344CB8AC3E}">
        <p14:creationId xmlns:p14="http://schemas.microsoft.com/office/powerpoint/2010/main" val="103391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C77E7-059D-14CC-67CD-C3540AA17297}"/>
              </a:ext>
            </a:extLst>
          </p:cNvPr>
          <p:cNvSpPr>
            <a:spLocks noGrp="1"/>
          </p:cNvSpPr>
          <p:nvPr>
            <p:ph type="title"/>
          </p:nvPr>
        </p:nvSpPr>
        <p:spPr/>
        <p:txBody>
          <a:bodyPr/>
          <a:lstStyle/>
          <a:p>
            <a:r>
              <a:rPr lang="en-US" dirty="0">
                <a:solidFill>
                  <a:srgbClr val="00B0F0"/>
                </a:solidFill>
                <a:latin typeface="Times" pitchFamily="2" charset="0"/>
              </a:rPr>
              <a:t>Special Circumstances </a:t>
            </a:r>
          </a:p>
        </p:txBody>
      </p:sp>
      <p:sp>
        <p:nvSpPr>
          <p:cNvPr id="3" name="Content Placeholder 2">
            <a:extLst>
              <a:ext uri="{FF2B5EF4-FFF2-40B4-BE49-F238E27FC236}">
                <a16:creationId xmlns:a16="http://schemas.microsoft.com/office/drawing/2014/main" id="{E427C8FE-CF5E-5445-B1E8-DF1671D0947B}"/>
              </a:ext>
            </a:extLst>
          </p:cNvPr>
          <p:cNvSpPr>
            <a:spLocks noGrp="1"/>
          </p:cNvSpPr>
          <p:nvPr>
            <p:ph idx="1"/>
          </p:nvPr>
        </p:nvSpPr>
        <p:spPr/>
        <p:txBody>
          <a:bodyPr/>
          <a:lstStyle/>
          <a:p>
            <a:r>
              <a:rPr lang="en-US" dirty="0">
                <a:solidFill>
                  <a:srgbClr val="00B0F0"/>
                </a:solidFill>
                <a:latin typeface="Times" pitchFamily="2" charset="0"/>
              </a:rPr>
              <a:t>Blizzard</a:t>
            </a:r>
          </a:p>
          <a:p>
            <a:r>
              <a:rPr lang="en-US" dirty="0">
                <a:solidFill>
                  <a:srgbClr val="00B0F0"/>
                </a:solidFill>
                <a:latin typeface="Times" pitchFamily="2" charset="0"/>
              </a:rPr>
              <a:t>Racing</a:t>
            </a:r>
          </a:p>
          <a:p>
            <a:r>
              <a:rPr lang="en-US" dirty="0">
                <a:solidFill>
                  <a:srgbClr val="00B0F0"/>
                </a:solidFill>
                <a:latin typeface="Times" pitchFamily="2" charset="0"/>
              </a:rPr>
              <a:t>Hydration</a:t>
            </a:r>
          </a:p>
          <a:p>
            <a:endParaRPr lang="en-US" dirty="0">
              <a:solidFill>
                <a:srgbClr val="00B0F0"/>
              </a:solidFill>
            </a:endParaRPr>
          </a:p>
          <a:p>
            <a:pPr marL="0" indent="0">
              <a:buNone/>
            </a:pPr>
            <a:endParaRPr lang="en-US" dirty="0">
              <a:solidFill>
                <a:srgbClr val="00B0F0"/>
              </a:solidFill>
            </a:endParaRPr>
          </a:p>
        </p:txBody>
      </p:sp>
    </p:spTree>
    <p:extLst>
      <p:ext uri="{BB962C8B-B14F-4D97-AF65-F5344CB8AC3E}">
        <p14:creationId xmlns:p14="http://schemas.microsoft.com/office/powerpoint/2010/main" val="3232382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1B7FA3C-3BA7-B9CA-537F-E43B9C61754D}"/>
              </a:ext>
            </a:extLst>
          </p:cNvPr>
          <p:cNvPicPr>
            <a:picLocks noGrp="1" noChangeAspect="1"/>
          </p:cNvPicPr>
          <p:nvPr>
            <p:ph idx="1"/>
          </p:nvPr>
        </p:nvPicPr>
        <p:blipFill>
          <a:blip r:embed="rId2"/>
          <a:stretch>
            <a:fillRect/>
          </a:stretch>
        </p:blipFill>
        <p:spPr>
          <a:xfrm>
            <a:off x="3672236" y="399294"/>
            <a:ext cx="4847528" cy="6059411"/>
          </a:xfrm>
        </p:spPr>
      </p:pic>
    </p:spTree>
    <p:extLst>
      <p:ext uri="{BB962C8B-B14F-4D97-AF65-F5344CB8AC3E}">
        <p14:creationId xmlns:p14="http://schemas.microsoft.com/office/powerpoint/2010/main" val="3737001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512DEB3-433D-A424-49F2-E2D3B586919D}"/>
              </a:ext>
            </a:extLst>
          </p:cNvPr>
          <p:cNvPicPr>
            <a:picLocks noGrp="1" noChangeAspect="1"/>
          </p:cNvPicPr>
          <p:nvPr>
            <p:ph idx="1"/>
          </p:nvPr>
        </p:nvPicPr>
        <p:blipFill>
          <a:blip r:embed="rId2"/>
          <a:stretch>
            <a:fillRect/>
          </a:stretch>
        </p:blipFill>
        <p:spPr>
          <a:xfrm>
            <a:off x="696656" y="970525"/>
            <a:ext cx="6609346" cy="5001137"/>
          </a:xfrm>
        </p:spPr>
      </p:pic>
      <p:pic>
        <p:nvPicPr>
          <p:cNvPr id="7" name="Picture 6">
            <a:extLst>
              <a:ext uri="{FF2B5EF4-FFF2-40B4-BE49-F238E27FC236}">
                <a16:creationId xmlns:a16="http://schemas.microsoft.com/office/drawing/2014/main" id="{D5888660-832E-983B-1A73-93847B536703}"/>
              </a:ext>
            </a:extLst>
          </p:cNvPr>
          <p:cNvPicPr>
            <a:picLocks noChangeAspect="1"/>
          </p:cNvPicPr>
          <p:nvPr/>
        </p:nvPicPr>
        <p:blipFill>
          <a:blip r:embed="rId3"/>
          <a:stretch>
            <a:fillRect/>
          </a:stretch>
        </p:blipFill>
        <p:spPr>
          <a:xfrm>
            <a:off x="7972733" y="647495"/>
            <a:ext cx="3707990" cy="5910599"/>
          </a:xfrm>
          <a:prstGeom prst="rect">
            <a:avLst/>
          </a:prstGeom>
        </p:spPr>
      </p:pic>
    </p:spTree>
    <p:extLst>
      <p:ext uri="{BB962C8B-B14F-4D97-AF65-F5344CB8AC3E}">
        <p14:creationId xmlns:p14="http://schemas.microsoft.com/office/powerpoint/2010/main" val="3898485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9AD85E6-4F72-77C2-E22B-0C293FBD8BDF}"/>
              </a:ext>
            </a:extLst>
          </p:cNvPr>
          <p:cNvPicPr>
            <a:picLocks noGrp="1" noChangeAspect="1"/>
          </p:cNvPicPr>
          <p:nvPr>
            <p:ph idx="1"/>
          </p:nvPr>
        </p:nvPicPr>
        <p:blipFill>
          <a:blip r:embed="rId2"/>
          <a:stretch>
            <a:fillRect/>
          </a:stretch>
        </p:blipFill>
        <p:spPr>
          <a:xfrm>
            <a:off x="2004547" y="544624"/>
            <a:ext cx="8658538" cy="5768752"/>
          </a:xfrm>
        </p:spPr>
      </p:pic>
    </p:spTree>
    <p:extLst>
      <p:ext uri="{BB962C8B-B14F-4D97-AF65-F5344CB8AC3E}">
        <p14:creationId xmlns:p14="http://schemas.microsoft.com/office/powerpoint/2010/main" val="2750502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3FC6-0F20-9727-9645-46071BF23899}"/>
              </a:ext>
            </a:extLst>
          </p:cNvPr>
          <p:cNvSpPr>
            <a:spLocks noGrp="1"/>
          </p:cNvSpPr>
          <p:nvPr>
            <p:ph type="title"/>
          </p:nvPr>
        </p:nvSpPr>
        <p:spPr/>
        <p:txBody>
          <a:bodyPr/>
          <a:lstStyle/>
          <a:p>
            <a:r>
              <a:rPr lang="en-US" dirty="0">
                <a:solidFill>
                  <a:srgbClr val="00B0F0"/>
                </a:solidFill>
                <a:latin typeface="Times" pitchFamily="2" charset="0"/>
              </a:rPr>
              <a:t>The most important thing for me</a:t>
            </a:r>
          </a:p>
        </p:txBody>
      </p:sp>
      <p:sp>
        <p:nvSpPr>
          <p:cNvPr id="3" name="Content Placeholder 2">
            <a:extLst>
              <a:ext uri="{FF2B5EF4-FFF2-40B4-BE49-F238E27FC236}">
                <a16:creationId xmlns:a16="http://schemas.microsoft.com/office/drawing/2014/main" id="{F1CD06DE-FD1D-4156-9C49-00B12BAE6865}"/>
              </a:ext>
            </a:extLst>
          </p:cNvPr>
          <p:cNvSpPr>
            <a:spLocks noGrp="1"/>
          </p:cNvSpPr>
          <p:nvPr>
            <p:ph idx="1"/>
          </p:nvPr>
        </p:nvSpPr>
        <p:spPr/>
        <p:txBody>
          <a:bodyPr/>
          <a:lstStyle/>
          <a:p>
            <a:r>
              <a:rPr lang="en-US" dirty="0">
                <a:solidFill>
                  <a:srgbClr val="00B0F0"/>
                </a:solidFill>
                <a:latin typeface="Times" pitchFamily="2" charset="0"/>
              </a:rPr>
              <a:t>Is a complete change of clothes for immediately after I have finished riding </a:t>
            </a:r>
          </a:p>
        </p:txBody>
      </p:sp>
    </p:spTree>
    <p:extLst>
      <p:ext uri="{BB962C8B-B14F-4D97-AF65-F5344CB8AC3E}">
        <p14:creationId xmlns:p14="http://schemas.microsoft.com/office/powerpoint/2010/main" val="35200761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03FC6-0F20-9727-9645-46071BF23899}"/>
              </a:ext>
            </a:extLst>
          </p:cNvPr>
          <p:cNvSpPr>
            <a:spLocks noGrp="1"/>
          </p:cNvSpPr>
          <p:nvPr>
            <p:ph type="title"/>
          </p:nvPr>
        </p:nvSpPr>
        <p:spPr/>
        <p:txBody>
          <a:bodyPr/>
          <a:lstStyle/>
          <a:p>
            <a:r>
              <a:rPr lang="en-US" dirty="0">
                <a:solidFill>
                  <a:srgbClr val="00B0F0"/>
                </a:solidFill>
                <a:latin typeface="Times" pitchFamily="2" charset="0"/>
              </a:rPr>
              <a:t>What do you want to share with the group?</a:t>
            </a:r>
          </a:p>
        </p:txBody>
      </p:sp>
      <p:sp>
        <p:nvSpPr>
          <p:cNvPr id="3" name="Content Placeholder 2">
            <a:extLst>
              <a:ext uri="{FF2B5EF4-FFF2-40B4-BE49-F238E27FC236}">
                <a16:creationId xmlns:a16="http://schemas.microsoft.com/office/drawing/2014/main" id="{F1CD06DE-FD1D-4156-9C49-00B12BAE6865}"/>
              </a:ext>
            </a:extLst>
          </p:cNvPr>
          <p:cNvSpPr>
            <a:spLocks noGrp="1"/>
          </p:cNvSpPr>
          <p:nvPr>
            <p:ph idx="1"/>
          </p:nvPr>
        </p:nvSpPr>
        <p:spPr/>
        <p:txBody>
          <a:bodyPr/>
          <a:lstStyle/>
          <a:p>
            <a:r>
              <a:rPr lang="en-US" dirty="0">
                <a:solidFill>
                  <a:srgbClr val="00B0F0"/>
                </a:solidFill>
                <a:latin typeface="Times" pitchFamily="2" charset="0"/>
              </a:rPr>
              <a:t>What works for you that I didn’t mention? </a:t>
            </a:r>
          </a:p>
          <a:p>
            <a:r>
              <a:rPr lang="en-US" dirty="0">
                <a:solidFill>
                  <a:srgbClr val="00B0F0"/>
                </a:solidFill>
                <a:latin typeface="Times" pitchFamily="2" charset="0"/>
              </a:rPr>
              <a:t>What brand of gloves, heated socks/gloves, boots do you love? </a:t>
            </a:r>
          </a:p>
        </p:txBody>
      </p:sp>
    </p:spTree>
    <p:extLst>
      <p:ext uri="{BB962C8B-B14F-4D97-AF65-F5344CB8AC3E}">
        <p14:creationId xmlns:p14="http://schemas.microsoft.com/office/powerpoint/2010/main" val="283212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008A2-9076-2696-9AF0-E3CBD59CF97E}"/>
              </a:ext>
            </a:extLst>
          </p:cNvPr>
          <p:cNvSpPr>
            <a:spLocks noGrp="1"/>
          </p:cNvSpPr>
          <p:nvPr>
            <p:ph type="title"/>
          </p:nvPr>
        </p:nvSpPr>
        <p:spPr>
          <a:xfrm>
            <a:off x="838200" y="2365385"/>
            <a:ext cx="10515600" cy="1325563"/>
          </a:xfrm>
        </p:spPr>
        <p:txBody>
          <a:bodyPr/>
          <a:lstStyle/>
          <a:p>
            <a:pPr algn="ctr"/>
            <a:r>
              <a:rPr lang="en-US" dirty="0">
                <a:solidFill>
                  <a:srgbClr val="00B0F0"/>
                </a:solidFill>
                <a:latin typeface="Times New Roman" panose="02020603050405020304" pitchFamily="18" charset="0"/>
                <a:cs typeface="Times New Roman" panose="02020603050405020304" pitchFamily="18" charset="0"/>
              </a:rPr>
              <a:t>Questions? </a:t>
            </a:r>
          </a:p>
        </p:txBody>
      </p:sp>
    </p:spTree>
    <p:extLst>
      <p:ext uri="{BB962C8B-B14F-4D97-AF65-F5344CB8AC3E}">
        <p14:creationId xmlns:p14="http://schemas.microsoft.com/office/powerpoint/2010/main" val="246202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F7BBBFD-2F43-5209-F128-E7682E867DAB}"/>
              </a:ext>
            </a:extLst>
          </p:cNvPr>
          <p:cNvPicPr>
            <a:picLocks noGrp="1" noChangeAspect="1"/>
          </p:cNvPicPr>
          <p:nvPr>
            <p:ph idx="1"/>
          </p:nvPr>
        </p:nvPicPr>
        <p:blipFill>
          <a:blip r:embed="rId2"/>
          <a:stretch>
            <a:fillRect/>
          </a:stretch>
        </p:blipFill>
        <p:spPr>
          <a:xfrm>
            <a:off x="1644822" y="44240"/>
            <a:ext cx="9049835" cy="6778539"/>
          </a:xfrm>
        </p:spPr>
      </p:pic>
    </p:spTree>
    <p:extLst>
      <p:ext uri="{BB962C8B-B14F-4D97-AF65-F5344CB8AC3E}">
        <p14:creationId xmlns:p14="http://schemas.microsoft.com/office/powerpoint/2010/main" val="309700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5415-8007-B0D2-FE3E-EB9DC5BC880C}"/>
              </a:ext>
            </a:extLst>
          </p:cNvPr>
          <p:cNvSpPr>
            <a:spLocks noGrp="1"/>
          </p:cNvSpPr>
          <p:nvPr>
            <p:ph type="title"/>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Fat biking is for you! </a:t>
            </a:r>
          </a:p>
        </p:txBody>
      </p:sp>
      <p:sp>
        <p:nvSpPr>
          <p:cNvPr id="3" name="Content Placeholder 2">
            <a:extLst>
              <a:ext uri="{FF2B5EF4-FFF2-40B4-BE49-F238E27FC236}">
                <a16:creationId xmlns:a16="http://schemas.microsoft.com/office/drawing/2014/main" id="{A0859831-C466-8628-3E74-7488A98AFCDE}"/>
              </a:ext>
            </a:extLst>
          </p:cNvPr>
          <p:cNvSpPr>
            <a:spLocks noGrp="1"/>
          </p:cNvSpPr>
          <p:nvPr>
            <p:ph idx="1"/>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There is no “right” person</a:t>
            </a:r>
          </a:p>
          <a:p>
            <a:r>
              <a:rPr lang="en-US" dirty="0">
                <a:solidFill>
                  <a:srgbClr val="00B0F0"/>
                </a:solidFill>
                <a:latin typeface="Times New Roman" panose="02020603050405020304" pitchFamily="18" charset="0"/>
                <a:cs typeface="Times New Roman" panose="02020603050405020304" pitchFamily="18" charset="0"/>
              </a:rPr>
              <a:t>Everyone is different in how they feel cold, how much they sweat, how cold their hands/feet get</a:t>
            </a:r>
          </a:p>
          <a:p>
            <a:pPr lvl="1"/>
            <a:r>
              <a:rPr lang="en-US" dirty="0">
                <a:solidFill>
                  <a:srgbClr val="00B0F0"/>
                </a:solidFill>
                <a:latin typeface="Times New Roman" panose="02020603050405020304" pitchFamily="18" charset="0"/>
                <a:cs typeface="Times New Roman" panose="02020603050405020304" pitchFamily="18" charset="0"/>
              </a:rPr>
              <a:t>Don’t let people tell you they know what’s best for you! </a:t>
            </a:r>
          </a:p>
        </p:txBody>
      </p:sp>
    </p:spTree>
    <p:extLst>
      <p:ext uri="{BB962C8B-B14F-4D97-AF65-F5344CB8AC3E}">
        <p14:creationId xmlns:p14="http://schemas.microsoft.com/office/powerpoint/2010/main" val="1871091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D0E38-A666-DB42-1F1C-E95790F9EDCC}"/>
              </a:ext>
            </a:extLst>
          </p:cNvPr>
          <p:cNvSpPr>
            <a:spLocks noGrp="1"/>
          </p:cNvSpPr>
          <p:nvPr>
            <p:ph type="title"/>
          </p:nvPr>
        </p:nvSpPr>
        <p:spPr/>
        <p:txBody>
          <a:bodyPr>
            <a:normAutofit/>
          </a:bodyPr>
          <a:lstStyle/>
          <a:p>
            <a:pPr algn="ctr"/>
            <a:r>
              <a:rPr lang="en-US" sz="5400" dirty="0">
                <a:solidFill>
                  <a:srgbClr val="00B0F0"/>
                </a:solidFill>
                <a:latin typeface="Times" pitchFamily="2" charset="0"/>
              </a:rPr>
              <a:t>Four Categories </a:t>
            </a:r>
            <a:r>
              <a:rPr lang="en-US" sz="5400" dirty="0">
                <a:solidFill>
                  <a:srgbClr val="00B0F0"/>
                </a:solidFill>
              </a:rPr>
              <a:t> </a:t>
            </a:r>
          </a:p>
        </p:txBody>
      </p:sp>
      <p:sp>
        <p:nvSpPr>
          <p:cNvPr id="5" name="Title 1">
            <a:extLst>
              <a:ext uri="{FF2B5EF4-FFF2-40B4-BE49-F238E27FC236}">
                <a16:creationId xmlns:a16="http://schemas.microsoft.com/office/drawing/2014/main" id="{04D0977F-DAB0-2E25-579F-A13674D35C97}"/>
              </a:ext>
            </a:extLst>
          </p:cNvPr>
          <p:cNvSpPr txBox="1">
            <a:spLocks/>
          </p:cNvSpPr>
          <p:nvPr/>
        </p:nvSpPr>
        <p:spPr>
          <a:xfrm>
            <a:off x="796635" y="170497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F0"/>
                </a:solidFill>
                <a:latin typeface="Times" pitchFamily="2" charset="0"/>
              </a:rPr>
              <a:t>Brisk - 25 and up </a:t>
            </a:r>
            <a:endParaRPr lang="en-US" dirty="0">
              <a:solidFill>
                <a:srgbClr val="00B0F0"/>
              </a:solidFill>
            </a:endParaRPr>
          </a:p>
        </p:txBody>
      </p:sp>
      <p:sp>
        <p:nvSpPr>
          <p:cNvPr id="6" name="Title 1">
            <a:extLst>
              <a:ext uri="{FF2B5EF4-FFF2-40B4-BE49-F238E27FC236}">
                <a16:creationId xmlns:a16="http://schemas.microsoft.com/office/drawing/2014/main" id="{1AB93B63-56D8-1997-EA2E-FCB1EB3EA149}"/>
              </a:ext>
            </a:extLst>
          </p:cNvPr>
          <p:cNvSpPr txBox="1">
            <a:spLocks/>
          </p:cNvSpPr>
          <p:nvPr/>
        </p:nvSpPr>
        <p:spPr>
          <a:xfrm>
            <a:off x="796635" y="276621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F0"/>
                </a:solidFill>
                <a:latin typeface="Times" pitchFamily="2" charset="0"/>
              </a:rPr>
              <a:t>Chilly - 10-25</a:t>
            </a:r>
            <a:endParaRPr lang="en-US" dirty="0">
              <a:solidFill>
                <a:srgbClr val="00B0F0"/>
              </a:solidFill>
            </a:endParaRPr>
          </a:p>
        </p:txBody>
      </p:sp>
      <p:sp>
        <p:nvSpPr>
          <p:cNvPr id="7" name="Title 1">
            <a:extLst>
              <a:ext uri="{FF2B5EF4-FFF2-40B4-BE49-F238E27FC236}">
                <a16:creationId xmlns:a16="http://schemas.microsoft.com/office/drawing/2014/main" id="{F9B5930F-E8EC-401A-1D11-11FD4E05CD53}"/>
              </a:ext>
            </a:extLst>
          </p:cNvPr>
          <p:cNvSpPr txBox="1">
            <a:spLocks/>
          </p:cNvSpPr>
          <p:nvPr/>
        </p:nvSpPr>
        <p:spPr>
          <a:xfrm>
            <a:off x="796635" y="395345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F0"/>
                </a:solidFill>
                <a:latin typeface="Times" pitchFamily="2" charset="0"/>
              </a:rPr>
              <a:t>Cold - 0-10</a:t>
            </a:r>
            <a:endParaRPr lang="en-US" dirty="0">
              <a:solidFill>
                <a:srgbClr val="00B0F0"/>
              </a:solidFill>
            </a:endParaRPr>
          </a:p>
        </p:txBody>
      </p:sp>
      <p:sp>
        <p:nvSpPr>
          <p:cNvPr id="8" name="Title 1">
            <a:extLst>
              <a:ext uri="{FF2B5EF4-FFF2-40B4-BE49-F238E27FC236}">
                <a16:creationId xmlns:a16="http://schemas.microsoft.com/office/drawing/2014/main" id="{775CDEE6-DBEC-FB6C-10FC-60378DD5A4E4}"/>
              </a:ext>
            </a:extLst>
          </p:cNvPr>
          <p:cNvSpPr txBox="1">
            <a:spLocks/>
          </p:cNvSpPr>
          <p:nvPr/>
        </p:nvSpPr>
        <p:spPr>
          <a:xfrm>
            <a:off x="838195" y="50895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B0F0"/>
                </a:solidFill>
                <a:latin typeface="Times" pitchFamily="2" charset="0"/>
              </a:rPr>
              <a:t>Bitter – below zero</a:t>
            </a:r>
          </a:p>
        </p:txBody>
      </p:sp>
    </p:spTree>
    <p:extLst>
      <p:ext uri="{BB962C8B-B14F-4D97-AF65-F5344CB8AC3E}">
        <p14:creationId xmlns:p14="http://schemas.microsoft.com/office/powerpoint/2010/main" val="251895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6A169-F996-6325-09D7-B72B851BB062}"/>
              </a:ext>
            </a:extLst>
          </p:cNvPr>
          <p:cNvSpPr>
            <a:spLocks noGrp="1"/>
          </p:cNvSpPr>
          <p:nvPr>
            <p:ph type="title"/>
          </p:nvPr>
        </p:nvSpPr>
        <p:spPr/>
        <p:txBody>
          <a:bodyPr/>
          <a:lstStyle/>
          <a:p>
            <a:r>
              <a:rPr lang="en-US" dirty="0">
                <a:solidFill>
                  <a:srgbClr val="00B0F0"/>
                </a:solidFill>
                <a:latin typeface="Times" pitchFamily="2" charset="0"/>
              </a:rPr>
              <a:t>Basic Components</a:t>
            </a:r>
          </a:p>
        </p:txBody>
      </p:sp>
      <p:sp>
        <p:nvSpPr>
          <p:cNvPr id="3" name="Content Placeholder 2">
            <a:extLst>
              <a:ext uri="{FF2B5EF4-FFF2-40B4-BE49-F238E27FC236}">
                <a16:creationId xmlns:a16="http://schemas.microsoft.com/office/drawing/2014/main" id="{1C83B0E3-6440-6BDB-9F55-BB1450513214}"/>
              </a:ext>
            </a:extLst>
          </p:cNvPr>
          <p:cNvSpPr>
            <a:spLocks noGrp="1"/>
          </p:cNvSpPr>
          <p:nvPr>
            <p:ph sz="half" idx="1"/>
          </p:nvPr>
        </p:nvSpPr>
        <p:spPr/>
        <p:txBody>
          <a:bodyPr>
            <a:normAutofit/>
          </a:bodyPr>
          <a:lstStyle/>
          <a:p>
            <a:r>
              <a:rPr lang="en-US" dirty="0">
                <a:solidFill>
                  <a:srgbClr val="00B0F0"/>
                </a:solidFill>
                <a:latin typeface="Times" pitchFamily="2" charset="0"/>
              </a:rPr>
              <a:t>Bib tights/winter tights</a:t>
            </a:r>
          </a:p>
          <a:p>
            <a:r>
              <a:rPr lang="en-US" dirty="0">
                <a:solidFill>
                  <a:srgbClr val="00B0F0"/>
                </a:solidFill>
                <a:latin typeface="Times" pitchFamily="2" charset="0"/>
              </a:rPr>
              <a:t>Under helmet hat</a:t>
            </a:r>
          </a:p>
          <a:p>
            <a:r>
              <a:rPr lang="en-US" dirty="0">
                <a:solidFill>
                  <a:srgbClr val="00B0F0"/>
                </a:solidFill>
                <a:latin typeface="Times" pitchFamily="2" charset="0"/>
              </a:rPr>
              <a:t>Ski helmet or bike helmet</a:t>
            </a:r>
          </a:p>
          <a:p>
            <a:r>
              <a:rPr lang="en-US" dirty="0">
                <a:solidFill>
                  <a:srgbClr val="00B0F0"/>
                </a:solidFill>
                <a:latin typeface="Times" pitchFamily="2" charset="0"/>
              </a:rPr>
              <a:t>Winter footwear </a:t>
            </a:r>
          </a:p>
          <a:p>
            <a:r>
              <a:rPr lang="en-US" dirty="0">
                <a:solidFill>
                  <a:srgbClr val="00B0F0"/>
                </a:solidFill>
                <a:latin typeface="Times" pitchFamily="2" charset="0"/>
              </a:rPr>
              <a:t>Winter gloves/heated gloves</a:t>
            </a:r>
          </a:p>
          <a:p>
            <a:r>
              <a:rPr lang="en-US" dirty="0">
                <a:solidFill>
                  <a:srgbClr val="00B0F0"/>
                </a:solidFill>
                <a:latin typeface="Times" pitchFamily="2" charset="0"/>
              </a:rPr>
              <a:t>Jacket or vest </a:t>
            </a:r>
          </a:p>
          <a:p>
            <a:r>
              <a:rPr lang="en-US" dirty="0">
                <a:solidFill>
                  <a:srgbClr val="00B0F0"/>
                </a:solidFill>
                <a:latin typeface="Times" pitchFamily="2" charset="0"/>
              </a:rPr>
              <a:t>Wind proof pants</a:t>
            </a:r>
          </a:p>
          <a:p>
            <a:pPr marL="0" indent="0">
              <a:buNone/>
            </a:pPr>
            <a:endParaRPr lang="en-US" dirty="0">
              <a:solidFill>
                <a:srgbClr val="00B0F0"/>
              </a:solidFill>
              <a:latin typeface="Times" pitchFamily="2" charset="0"/>
            </a:endParaRPr>
          </a:p>
        </p:txBody>
      </p:sp>
      <p:sp>
        <p:nvSpPr>
          <p:cNvPr id="4" name="Content Placeholder 3">
            <a:extLst>
              <a:ext uri="{FF2B5EF4-FFF2-40B4-BE49-F238E27FC236}">
                <a16:creationId xmlns:a16="http://schemas.microsoft.com/office/drawing/2014/main" id="{28BBF4D2-7E0F-5981-E8AF-D37F6FBB84EA}"/>
              </a:ext>
            </a:extLst>
          </p:cNvPr>
          <p:cNvSpPr>
            <a:spLocks noGrp="1"/>
          </p:cNvSpPr>
          <p:nvPr>
            <p:ph sz="half" idx="2"/>
          </p:nvPr>
        </p:nvSpPr>
        <p:spPr/>
        <p:txBody>
          <a:bodyPr>
            <a:normAutofit/>
          </a:bodyPr>
          <a:lstStyle/>
          <a:p>
            <a:r>
              <a:rPr lang="en-US" dirty="0">
                <a:solidFill>
                  <a:srgbClr val="00B0F0"/>
                </a:solidFill>
                <a:latin typeface="Times" pitchFamily="2" charset="0"/>
              </a:rPr>
              <a:t>Base layers </a:t>
            </a:r>
          </a:p>
          <a:p>
            <a:r>
              <a:rPr lang="en-US" dirty="0" err="1">
                <a:solidFill>
                  <a:srgbClr val="00B0F0"/>
                </a:solidFill>
                <a:latin typeface="Times" pitchFamily="2" charset="0"/>
              </a:rPr>
              <a:t>Pogies</a:t>
            </a:r>
            <a:endParaRPr lang="en-US" dirty="0">
              <a:solidFill>
                <a:srgbClr val="00B0F0"/>
              </a:solidFill>
              <a:latin typeface="Times" pitchFamily="2" charset="0"/>
            </a:endParaRPr>
          </a:p>
          <a:p>
            <a:r>
              <a:rPr lang="en-US" dirty="0">
                <a:solidFill>
                  <a:srgbClr val="00B0F0"/>
                </a:solidFill>
                <a:latin typeface="Times" pitchFamily="2" charset="0"/>
              </a:rPr>
              <a:t>Goggles / Eyewear </a:t>
            </a:r>
          </a:p>
          <a:p>
            <a:r>
              <a:rPr lang="en-US" dirty="0">
                <a:solidFill>
                  <a:srgbClr val="00B0F0"/>
                </a:solidFill>
                <a:latin typeface="Times" pitchFamily="2" charset="0"/>
              </a:rPr>
              <a:t>Gator</a:t>
            </a:r>
          </a:p>
          <a:p>
            <a:r>
              <a:rPr lang="en-US" dirty="0">
                <a:solidFill>
                  <a:srgbClr val="00B0F0"/>
                </a:solidFill>
                <a:latin typeface="Times" pitchFamily="2" charset="0"/>
              </a:rPr>
              <a:t>My special weapon – chemical toe warmers/heated socks </a:t>
            </a:r>
          </a:p>
          <a:p>
            <a:endParaRPr lang="en-US" dirty="0"/>
          </a:p>
        </p:txBody>
      </p:sp>
    </p:spTree>
    <p:extLst>
      <p:ext uri="{BB962C8B-B14F-4D97-AF65-F5344CB8AC3E}">
        <p14:creationId xmlns:p14="http://schemas.microsoft.com/office/powerpoint/2010/main" val="3679156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9C57-72CC-AA9D-3DB9-42A3A0927858}"/>
              </a:ext>
            </a:extLst>
          </p:cNvPr>
          <p:cNvSpPr>
            <a:spLocks noGrp="1"/>
          </p:cNvSpPr>
          <p:nvPr>
            <p:ph type="title"/>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Clothing considerations </a:t>
            </a:r>
          </a:p>
        </p:txBody>
      </p:sp>
      <p:sp>
        <p:nvSpPr>
          <p:cNvPr id="3" name="Content Placeholder 2">
            <a:extLst>
              <a:ext uri="{FF2B5EF4-FFF2-40B4-BE49-F238E27FC236}">
                <a16:creationId xmlns:a16="http://schemas.microsoft.com/office/drawing/2014/main" id="{960D8301-533B-D85C-09BD-D27C3F6C06D2}"/>
              </a:ext>
            </a:extLst>
          </p:cNvPr>
          <p:cNvSpPr>
            <a:spLocks noGrp="1"/>
          </p:cNvSpPr>
          <p:nvPr>
            <p:ph idx="1"/>
          </p:nvPr>
        </p:nvSpPr>
        <p:spPr/>
        <p:txBody>
          <a:bodyPr/>
          <a:lstStyle/>
          <a:p>
            <a:r>
              <a:rPr lang="en-US" dirty="0">
                <a:solidFill>
                  <a:srgbClr val="00B0F0"/>
                </a:solidFill>
                <a:latin typeface="Times New Roman" panose="02020603050405020304" pitchFamily="18" charset="0"/>
                <a:cs typeface="Times New Roman" panose="02020603050405020304" pitchFamily="18" charset="0"/>
              </a:rPr>
              <a:t>Wicking material</a:t>
            </a:r>
          </a:p>
          <a:p>
            <a:pPr lvl="1"/>
            <a:r>
              <a:rPr lang="en-US" dirty="0">
                <a:solidFill>
                  <a:srgbClr val="00B0F0"/>
                </a:solidFill>
                <a:latin typeface="Times New Roman" panose="02020603050405020304" pitchFamily="18" charset="0"/>
                <a:cs typeface="Times New Roman" panose="02020603050405020304" pitchFamily="18" charset="0"/>
              </a:rPr>
              <a:t>Technical fabrics</a:t>
            </a:r>
          </a:p>
          <a:p>
            <a:pPr lvl="1"/>
            <a:r>
              <a:rPr lang="en-US" dirty="0">
                <a:solidFill>
                  <a:srgbClr val="00B0F0"/>
                </a:solidFill>
                <a:latin typeface="Times New Roman" panose="02020603050405020304" pitchFamily="18" charset="0"/>
                <a:cs typeface="Times New Roman" panose="02020603050405020304" pitchFamily="18" charset="0"/>
              </a:rPr>
              <a:t>Wool</a:t>
            </a:r>
          </a:p>
          <a:p>
            <a:r>
              <a:rPr lang="en-US" dirty="0">
                <a:solidFill>
                  <a:srgbClr val="00B0F0"/>
                </a:solidFill>
                <a:latin typeface="Times New Roman" panose="02020603050405020304" pitchFamily="18" charset="0"/>
                <a:cs typeface="Times New Roman" panose="02020603050405020304" pitchFamily="18" charset="0"/>
              </a:rPr>
              <a:t>Pieces that allow you to move</a:t>
            </a:r>
          </a:p>
          <a:p>
            <a:pPr lvl="1"/>
            <a:r>
              <a:rPr lang="en-US" dirty="0">
                <a:solidFill>
                  <a:srgbClr val="00B0F0"/>
                </a:solidFill>
                <a:latin typeface="Times New Roman" panose="02020603050405020304" pitchFamily="18" charset="0"/>
                <a:cs typeface="Times New Roman" panose="02020603050405020304" pitchFamily="18" charset="0"/>
              </a:rPr>
              <a:t>Especially when layering </a:t>
            </a:r>
          </a:p>
          <a:p>
            <a:pPr lvl="1"/>
            <a:r>
              <a:rPr lang="en-US" dirty="0">
                <a:solidFill>
                  <a:srgbClr val="00B0F0"/>
                </a:solidFill>
                <a:latin typeface="Times New Roman" panose="02020603050405020304" pitchFamily="18" charset="0"/>
                <a:cs typeface="Times New Roman" panose="02020603050405020304" pitchFamily="18" charset="0"/>
              </a:rPr>
              <a:t>Especially your knees!! </a:t>
            </a:r>
          </a:p>
          <a:p>
            <a:r>
              <a:rPr lang="en-US" dirty="0">
                <a:solidFill>
                  <a:srgbClr val="00B0F0"/>
                </a:solidFill>
                <a:latin typeface="Times New Roman" panose="02020603050405020304" pitchFamily="18" charset="0"/>
                <a:cs typeface="Times New Roman" panose="02020603050405020304" pitchFamily="18" charset="0"/>
              </a:rPr>
              <a:t>Everyone is a little different</a:t>
            </a:r>
          </a:p>
          <a:p>
            <a:pPr lvl="1"/>
            <a:r>
              <a:rPr lang="en-US" dirty="0">
                <a:solidFill>
                  <a:srgbClr val="00B0F0"/>
                </a:solidFill>
                <a:latin typeface="Times New Roman" panose="02020603050405020304" pitchFamily="18" charset="0"/>
                <a:cs typeface="Times New Roman" panose="02020603050405020304" pitchFamily="18" charset="0"/>
              </a:rPr>
              <a:t>Trial and error</a:t>
            </a:r>
          </a:p>
          <a:p>
            <a:pPr lvl="1"/>
            <a:r>
              <a:rPr lang="en-US" dirty="0">
                <a:solidFill>
                  <a:srgbClr val="00B0F0"/>
                </a:solidFill>
                <a:latin typeface="Times New Roman" panose="02020603050405020304" pitchFamily="18" charset="0"/>
                <a:cs typeface="Times New Roman" panose="02020603050405020304" pitchFamily="18" charset="0"/>
              </a:rPr>
              <a:t>You are never wrong about you </a:t>
            </a:r>
          </a:p>
        </p:txBody>
      </p:sp>
    </p:spTree>
    <p:extLst>
      <p:ext uri="{BB962C8B-B14F-4D97-AF65-F5344CB8AC3E}">
        <p14:creationId xmlns:p14="http://schemas.microsoft.com/office/powerpoint/2010/main" val="165736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07E8F-F9BE-E5C3-29E8-98F0570888E6}"/>
              </a:ext>
            </a:extLst>
          </p:cNvPr>
          <p:cNvSpPr>
            <a:spLocks noGrp="1"/>
          </p:cNvSpPr>
          <p:nvPr>
            <p:ph type="title"/>
          </p:nvPr>
        </p:nvSpPr>
        <p:spPr/>
        <p:txBody>
          <a:bodyPr/>
          <a:lstStyle/>
          <a:p>
            <a:r>
              <a:rPr lang="en-US" dirty="0">
                <a:solidFill>
                  <a:srgbClr val="00B0F0"/>
                </a:solidFill>
                <a:latin typeface="Times" pitchFamily="2" charset="0"/>
              </a:rPr>
              <a:t>Brisk (25 and up)</a:t>
            </a:r>
          </a:p>
        </p:txBody>
      </p:sp>
      <p:sp>
        <p:nvSpPr>
          <p:cNvPr id="3" name="Content Placeholder 2">
            <a:extLst>
              <a:ext uri="{FF2B5EF4-FFF2-40B4-BE49-F238E27FC236}">
                <a16:creationId xmlns:a16="http://schemas.microsoft.com/office/drawing/2014/main" id="{AD56E8FE-47ED-3699-075A-697DFC634A9B}"/>
              </a:ext>
            </a:extLst>
          </p:cNvPr>
          <p:cNvSpPr>
            <a:spLocks noGrp="1"/>
          </p:cNvSpPr>
          <p:nvPr>
            <p:ph idx="1"/>
          </p:nvPr>
        </p:nvSpPr>
        <p:spPr/>
        <p:txBody>
          <a:bodyPr/>
          <a:lstStyle/>
          <a:p>
            <a:pPr>
              <a:buFontTx/>
              <a:buChar char="-"/>
            </a:pPr>
            <a:r>
              <a:rPr lang="en-US" dirty="0" err="1">
                <a:solidFill>
                  <a:srgbClr val="00B0F0"/>
                </a:solidFill>
                <a:latin typeface="Times" pitchFamily="2" charset="0"/>
              </a:rPr>
              <a:t>Bibtights</a:t>
            </a:r>
            <a:r>
              <a:rPr lang="en-US" dirty="0">
                <a:solidFill>
                  <a:srgbClr val="00B0F0"/>
                </a:solidFill>
                <a:latin typeface="Times" pitchFamily="2" charset="0"/>
              </a:rPr>
              <a:t> or bike shorts</a:t>
            </a:r>
          </a:p>
          <a:p>
            <a:pPr marL="0" indent="0">
              <a:buNone/>
            </a:pPr>
            <a:r>
              <a:rPr lang="en-US" dirty="0">
                <a:solidFill>
                  <a:srgbClr val="00B0F0"/>
                </a:solidFill>
                <a:latin typeface="Times" pitchFamily="2" charset="0"/>
              </a:rPr>
              <a:t>plus pants</a:t>
            </a:r>
          </a:p>
          <a:p>
            <a:pPr>
              <a:buFontTx/>
              <a:buChar char="-"/>
            </a:pPr>
            <a:r>
              <a:rPr lang="en-US" dirty="0">
                <a:solidFill>
                  <a:srgbClr val="00B0F0"/>
                </a:solidFill>
                <a:latin typeface="Times" pitchFamily="2" charset="0"/>
              </a:rPr>
              <a:t>Under helmet hat/ear band</a:t>
            </a:r>
          </a:p>
          <a:p>
            <a:pPr marL="0" indent="0">
              <a:buNone/>
            </a:pPr>
            <a:r>
              <a:rPr lang="en-US" dirty="0">
                <a:solidFill>
                  <a:srgbClr val="00B0F0"/>
                </a:solidFill>
                <a:latin typeface="Times" pitchFamily="2" charset="0"/>
              </a:rPr>
              <a:t> with regular helmet </a:t>
            </a:r>
          </a:p>
          <a:p>
            <a:pPr>
              <a:buFontTx/>
              <a:buChar char="-"/>
            </a:pPr>
            <a:r>
              <a:rPr lang="en-US" dirty="0">
                <a:solidFill>
                  <a:srgbClr val="00B0F0"/>
                </a:solidFill>
                <a:latin typeface="Times" pitchFamily="2" charset="0"/>
              </a:rPr>
              <a:t>Vest or jacket</a:t>
            </a:r>
          </a:p>
          <a:p>
            <a:pPr>
              <a:buFontTx/>
              <a:buChar char="-"/>
            </a:pPr>
            <a:r>
              <a:rPr lang="en-US" dirty="0">
                <a:solidFill>
                  <a:srgbClr val="00B0F0"/>
                </a:solidFill>
                <a:latin typeface="Times" pitchFamily="2" charset="0"/>
              </a:rPr>
              <a:t>No </a:t>
            </a:r>
            <a:r>
              <a:rPr lang="en-US" dirty="0" err="1">
                <a:solidFill>
                  <a:srgbClr val="00B0F0"/>
                </a:solidFill>
                <a:latin typeface="Times" pitchFamily="2" charset="0"/>
              </a:rPr>
              <a:t>pogies</a:t>
            </a:r>
            <a:r>
              <a:rPr lang="en-US" dirty="0">
                <a:solidFill>
                  <a:srgbClr val="00B0F0"/>
                </a:solidFill>
                <a:latin typeface="Times" pitchFamily="2" charset="0"/>
              </a:rPr>
              <a:t> (or maybe you</a:t>
            </a:r>
          </a:p>
          <a:p>
            <a:pPr marL="0" indent="0">
              <a:buNone/>
            </a:pPr>
            <a:r>
              <a:rPr lang="en-US" dirty="0">
                <a:solidFill>
                  <a:srgbClr val="00B0F0"/>
                </a:solidFill>
                <a:latin typeface="Times" pitchFamily="2" charset="0"/>
              </a:rPr>
              <a:t>leave them on)</a:t>
            </a:r>
          </a:p>
          <a:p>
            <a:pPr marL="0" indent="0">
              <a:buNone/>
            </a:pPr>
            <a:r>
              <a:rPr lang="en-US" dirty="0">
                <a:solidFill>
                  <a:srgbClr val="00B0F0"/>
                </a:solidFill>
                <a:latin typeface="Times" pitchFamily="2" charset="0"/>
              </a:rPr>
              <a:t>- Glasses vs goggles</a:t>
            </a:r>
          </a:p>
        </p:txBody>
      </p:sp>
      <p:pic>
        <p:nvPicPr>
          <p:cNvPr id="5" name="Picture 4">
            <a:extLst>
              <a:ext uri="{FF2B5EF4-FFF2-40B4-BE49-F238E27FC236}">
                <a16:creationId xmlns:a16="http://schemas.microsoft.com/office/drawing/2014/main" id="{1827AB83-C690-86AD-5B48-56F548583A68}"/>
              </a:ext>
            </a:extLst>
          </p:cNvPr>
          <p:cNvPicPr>
            <a:picLocks noChangeAspect="1"/>
          </p:cNvPicPr>
          <p:nvPr/>
        </p:nvPicPr>
        <p:blipFill>
          <a:blip r:embed="rId3"/>
          <a:stretch>
            <a:fillRect/>
          </a:stretch>
        </p:blipFill>
        <p:spPr>
          <a:xfrm>
            <a:off x="4908755" y="206375"/>
            <a:ext cx="5029200" cy="6286500"/>
          </a:xfrm>
          <a:prstGeom prst="rect">
            <a:avLst/>
          </a:prstGeom>
        </p:spPr>
      </p:pic>
    </p:spTree>
    <p:extLst>
      <p:ext uri="{BB962C8B-B14F-4D97-AF65-F5344CB8AC3E}">
        <p14:creationId xmlns:p14="http://schemas.microsoft.com/office/powerpoint/2010/main" val="547033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99905D6-CC8B-E21C-5DBF-5B926766D275}"/>
              </a:ext>
            </a:extLst>
          </p:cNvPr>
          <p:cNvPicPr>
            <a:picLocks noGrp="1" noChangeAspect="1"/>
          </p:cNvPicPr>
          <p:nvPr>
            <p:ph idx="1"/>
          </p:nvPr>
        </p:nvPicPr>
        <p:blipFill>
          <a:blip r:embed="rId2"/>
          <a:stretch>
            <a:fillRect/>
          </a:stretch>
        </p:blipFill>
        <p:spPr>
          <a:xfrm>
            <a:off x="3898040" y="321290"/>
            <a:ext cx="4700270" cy="5875338"/>
          </a:xfrm>
        </p:spPr>
      </p:pic>
    </p:spTree>
    <p:extLst>
      <p:ext uri="{BB962C8B-B14F-4D97-AF65-F5344CB8AC3E}">
        <p14:creationId xmlns:p14="http://schemas.microsoft.com/office/powerpoint/2010/main" val="3171848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22197</TotalTime>
  <Words>685</Words>
  <Application>Microsoft Macintosh PowerPoint</Application>
  <PresentationFormat>Widescreen</PresentationFormat>
  <Paragraphs>108</Paragraphs>
  <Slides>29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Times</vt:lpstr>
      <vt:lpstr>Times New Roman</vt:lpstr>
      <vt:lpstr>Office Theme</vt:lpstr>
      <vt:lpstr>PowerPoint Presentation</vt:lpstr>
      <vt:lpstr>Dressing for fatbike success! </vt:lpstr>
      <vt:lpstr>PowerPoint Presentation</vt:lpstr>
      <vt:lpstr>Fat biking is for you! </vt:lpstr>
      <vt:lpstr>Four Categories  </vt:lpstr>
      <vt:lpstr>Basic Components</vt:lpstr>
      <vt:lpstr>Clothing considerations </vt:lpstr>
      <vt:lpstr>Brisk (25 and up)</vt:lpstr>
      <vt:lpstr>PowerPoint Presentation</vt:lpstr>
      <vt:lpstr>Chilly (10-25) </vt:lpstr>
      <vt:lpstr>PowerPoint Presentation</vt:lpstr>
      <vt:lpstr>PowerPoint Presentation</vt:lpstr>
      <vt:lpstr>Cold (0-10)</vt:lpstr>
      <vt:lpstr>PowerPoint Presentation</vt:lpstr>
      <vt:lpstr>PowerPoint Presentation</vt:lpstr>
      <vt:lpstr>PowerPoint Presentation</vt:lpstr>
      <vt:lpstr>Bitter (below zero)</vt:lpstr>
      <vt:lpstr>PowerPoint Presentation</vt:lpstr>
      <vt:lpstr>PowerPoint Presentation</vt:lpstr>
      <vt:lpstr>Footwear! </vt:lpstr>
      <vt:lpstr>PowerPoint Presentation</vt:lpstr>
      <vt:lpstr>PowerPoint Presentation</vt:lpstr>
      <vt:lpstr>Special Circumstances </vt:lpstr>
      <vt:lpstr>PowerPoint Presentation</vt:lpstr>
      <vt:lpstr>PowerPoint Presentation</vt:lpstr>
      <vt:lpstr>PowerPoint Presentation</vt:lpstr>
      <vt:lpstr>The most important thing for me</vt:lpstr>
      <vt:lpstr>What do you want to share with the group?</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Ross</dc:creator>
  <cp:lastModifiedBy>Christina Spencer</cp:lastModifiedBy>
  <cp:revision>10</cp:revision>
  <dcterms:created xsi:type="dcterms:W3CDTF">2022-12-04T01:20:53Z</dcterms:created>
  <dcterms:modified xsi:type="dcterms:W3CDTF">2025-01-01T21:16:38Z</dcterms:modified>
</cp:coreProperties>
</file>